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1"/>
  </p:notesMasterIdLst>
  <p:handoutMasterIdLst>
    <p:handoutMasterId r:id="rId72"/>
  </p:handoutMasterIdLst>
  <p:sldIdLst>
    <p:sldId id="259" r:id="rId5"/>
    <p:sldId id="361" r:id="rId6"/>
    <p:sldId id="376" r:id="rId7"/>
    <p:sldId id="377" r:id="rId8"/>
    <p:sldId id="378" r:id="rId9"/>
    <p:sldId id="379" r:id="rId10"/>
    <p:sldId id="380" r:id="rId11"/>
    <p:sldId id="382" r:id="rId12"/>
    <p:sldId id="383" r:id="rId13"/>
    <p:sldId id="505" r:id="rId14"/>
    <p:sldId id="564" r:id="rId15"/>
    <p:sldId id="565" r:id="rId16"/>
    <p:sldId id="556" r:id="rId17"/>
    <p:sldId id="558" r:id="rId18"/>
    <p:sldId id="631" r:id="rId19"/>
    <p:sldId id="632" r:id="rId20"/>
    <p:sldId id="634" r:id="rId21"/>
    <p:sldId id="384" r:id="rId22"/>
    <p:sldId id="385" r:id="rId23"/>
    <p:sldId id="567" r:id="rId24"/>
    <p:sldId id="568" r:id="rId25"/>
    <p:sldId id="562" r:id="rId26"/>
    <p:sldId id="569" r:id="rId27"/>
    <p:sldId id="570" r:id="rId28"/>
    <p:sldId id="386" r:id="rId29"/>
    <p:sldId id="622" r:id="rId30"/>
    <p:sldId id="387" r:id="rId31"/>
    <p:sldId id="388" r:id="rId32"/>
    <p:sldId id="623" r:id="rId33"/>
    <p:sldId id="624" r:id="rId34"/>
    <p:sldId id="389" r:id="rId35"/>
    <p:sldId id="517" r:id="rId36"/>
    <p:sldId id="580" r:id="rId37"/>
    <p:sldId id="390" r:id="rId38"/>
    <p:sldId id="519" r:id="rId39"/>
    <p:sldId id="573" r:id="rId40"/>
    <p:sldId id="391" r:id="rId41"/>
    <p:sldId id="521" r:id="rId42"/>
    <p:sldId id="392" r:id="rId43"/>
    <p:sldId id="393" r:id="rId44"/>
    <p:sldId id="628" r:id="rId45"/>
    <p:sldId id="629" r:id="rId46"/>
    <p:sldId id="394" r:id="rId47"/>
    <p:sldId id="395" r:id="rId48"/>
    <p:sldId id="396" r:id="rId49"/>
    <p:sldId id="397" r:id="rId50"/>
    <p:sldId id="398" r:id="rId51"/>
    <p:sldId id="575" r:id="rId52"/>
    <p:sldId id="626" r:id="rId53"/>
    <p:sldId id="524" r:id="rId54"/>
    <p:sldId id="627" r:id="rId55"/>
    <p:sldId id="399" r:id="rId56"/>
    <p:sldId id="400" r:id="rId57"/>
    <p:sldId id="401" r:id="rId58"/>
    <p:sldId id="402" r:id="rId59"/>
    <p:sldId id="545" r:id="rId60"/>
    <p:sldId id="546" r:id="rId61"/>
    <p:sldId id="516" r:id="rId62"/>
    <p:sldId id="547" r:id="rId63"/>
    <p:sldId id="548" r:id="rId64"/>
    <p:sldId id="549" r:id="rId65"/>
    <p:sldId id="550" r:id="rId66"/>
    <p:sldId id="630" r:id="rId67"/>
    <p:sldId id="403" r:id="rId68"/>
    <p:sldId id="375" r:id="rId69"/>
    <p:sldId id="635"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449A"/>
    <a:srgbClr val="002C6C"/>
    <a:srgbClr val="003A8E"/>
    <a:srgbClr val="003A8F"/>
    <a:srgbClr val="E47C37"/>
    <a:srgbClr val="E3893D"/>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11/17/2022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2022/11/17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806286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19</a:t>
            </a:fld>
            <a:endParaRPr kumimoji="1" lang="zh-CN" altLang="en-US"/>
          </a:p>
        </p:txBody>
      </p:sp>
    </p:spTree>
    <p:extLst>
      <p:ext uri="{BB962C8B-B14F-4D97-AF65-F5344CB8AC3E}">
        <p14:creationId xmlns:p14="http://schemas.microsoft.com/office/powerpoint/2010/main" val="412620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25</a:t>
            </a:fld>
            <a:endParaRPr kumimoji="1" lang="zh-CN" altLang="en-US"/>
          </a:p>
        </p:txBody>
      </p:sp>
    </p:spTree>
    <p:extLst>
      <p:ext uri="{BB962C8B-B14F-4D97-AF65-F5344CB8AC3E}">
        <p14:creationId xmlns:p14="http://schemas.microsoft.com/office/powerpoint/2010/main" val="261931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0052A33-03B5-42F6-9BB4-5C203C71A04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F6AF83F-0BEC-4085-9365-853210DDC0A7}" type="slidenum">
              <a:rPr lang="en-US" altLang="zh-CN" sz="1200" smtClean="0">
                <a:latin typeface="Times New Roman" panose="02020603050405020304" pitchFamily="18" charset="0"/>
                <a:ea typeface="MS PGothic" panose="020B0600070205080204" pitchFamily="34" charset="-128"/>
              </a:rPr>
              <a:pPr/>
              <a:t>32</a:t>
            </a:fld>
            <a:endParaRPr lang="en-US" altLang="zh-CN" sz="1200">
              <a:latin typeface="Times New Roman" panose="02020603050405020304" pitchFamily="18" charset="0"/>
              <a:ea typeface="MS PGothic" panose="020B0600070205080204" pitchFamily="34" charset="-128"/>
            </a:endParaRPr>
          </a:p>
        </p:txBody>
      </p:sp>
      <p:sp>
        <p:nvSpPr>
          <p:cNvPr id="54275" name="Rectangle 2">
            <a:extLst>
              <a:ext uri="{FF2B5EF4-FFF2-40B4-BE49-F238E27FC236}">
                <a16:creationId xmlns:a16="http://schemas.microsoft.com/office/drawing/2014/main" id="{900DFF45-F62C-4DD6-B34E-DC6EE0E194F0}"/>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9D83C3-8A9D-4882-86AD-69BAB37C676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FDCA29C-B098-44E3-B136-31E0E36C1C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6602A03-F03E-4DA5-BC27-4AE82A2F7C3D}" type="slidenum">
              <a:rPr lang="en-US" altLang="zh-CN" sz="1200" smtClean="0">
                <a:latin typeface="Times New Roman" panose="02020603050405020304" pitchFamily="18" charset="0"/>
                <a:ea typeface="MS PGothic" panose="020B0600070205080204" pitchFamily="34" charset="-128"/>
              </a:rPr>
              <a:pPr/>
              <a:t>35</a:t>
            </a:fld>
            <a:endParaRPr lang="en-US" altLang="zh-CN" sz="1200">
              <a:latin typeface="Times New Roman" panose="02020603050405020304" pitchFamily="18" charset="0"/>
              <a:ea typeface="MS PGothic" panose="020B0600070205080204" pitchFamily="34" charset="-128"/>
            </a:endParaRPr>
          </a:p>
        </p:txBody>
      </p:sp>
      <p:sp>
        <p:nvSpPr>
          <p:cNvPr id="59395" name="Rectangle 2">
            <a:extLst>
              <a:ext uri="{FF2B5EF4-FFF2-40B4-BE49-F238E27FC236}">
                <a16:creationId xmlns:a16="http://schemas.microsoft.com/office/drawing/2014/main" id="{6E71BA4A-313F-462E-80DC-F4C33CCEDB7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37F2270-923E-4C02-932F-B3F0B9FCE71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8EABC5C2-776A-41BA-B8D8-B3F1802AD7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8C79C93-08C9-4ACC-8788-468064A484B0}" type="slidenum">
              <a:rPr lang="en-US" altLang="zh-CN" sz="1200" smtClean="0">
                <a:latin typeface="Times New Roman" panose="02020603050405020304" pitchFamily="18" charset="0"/>
                <a:ea typeface="MS PGothic" panose="020B0600070205080204" pitchFamily="34" charset="-128"/>
              </a:rPr>
              <a:pPr/>
              <a:t>38</a:t>
            </a:fld>
            <a:endParaRPr lang="en-US" altLang="zh-CN" sz="1200">
              <a:latin typeface="Times New Roman" panose="02020603050405020304" pitchFamily="18" charset="0"/>
              <a:ea typeface="MS PGothic" panose="020B0600070205080204" pitchFamily="34" charset="-128"/>
            </a:endParaRPr>
          </a:p>
        </p:txBody>
      </p:sp>
      <p:sp>
        <p:nvSpPr>
          <p:cNvPr id="64515" name="Rectangle 2">
            <a:extLst>
              <a:ext uri="{FF2B5EF4-FFF2-40B4-BE49-F238E27FC236}">
                <a16:creationId xmlns:a16="http://schemas.microsoft.com/office/drawing/2014/main" id="{1EC22250-53AC-450F-B991-A7B6F1FD2FE4}"/>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587582E5-AAD7-4BF6-8319-DE0DDE223B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365AC57-61CA-453E-81C5-71EFD25237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FDD531BA-8589-4A9A-A436-4A8ABB2DD721}" type="slidenum">
              <a:rPr lang="en-US" altLang="zh-CN" sz="1200" smtClean="0">
                <a:latin typeface="Times New Roman" panose="02020603050405020304" pitchFamily="18" charset="0"/>
                <a:ea typeface="MS PGothic" panose="020B0600070205080204" pitchFamily="34" charset="-128"/>
              </a:rPr>
              <a:pPr/>
              <a:t>48</a:t>
            </a:fld>
            <a:endParaRPr lang="en-US" altLang="zh-CN" sz="1200">
              <a:latin typeface="Times New Roman" panose="02020603050405020304" pitchFamily="18" charset="0"/>
              <a:ea typeface="MS PGothic" panose="020B0600070205080204" pitchFamily="34" charset="-128"/>
            </a:endParaRPr>
          </a:p>
        </p:txBody>
      </p:sp>
      <p:sp>
        <p:nvSpPr>
          <p:cNvPr id="73731" name="Rectangle 2">
            <a:extLst>
              <a:ext uri="{FF2B5EF4-FFF2-40B4-BE49-F238E27FC236}">
                <a16:creationId xmlns:a16="http://schemas.microsoft.com/office/drawing/2014/main" id="{4E58F875-6DCF-45C2-952B-D3A2BA39A2B7}"/>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76D2BB71-BCC1-4FD1-8DA0-919339C866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3633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EC72471-F363-4148-BCB4-E066FA66EB5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F3CF0BD1-DB49-4560-A6BF-93E747C06457}" type="slidenum">
              <a:rPr lang="en-US" altLang="zh-CN" sz="1200" smtClean="0">
                <a:latin typeface="Times New Roman" panose="02020603050405020304" pitchFamily="18" charset="0"/>
                <a:ea typeface="MS PGothic" panose="020B0600070205080204" pitchFamily="34" charset="-128"/>
              </a:rPr>
              <a:pPr/>
              <a:t>49</a:t>
            </a:fld>
            <a:endParaRPr lang="en-US" altLang="zh-CN" sz="1200">
              <a:latin typeface="Times New Roman" panose="02020603050405020304" pitchFamily="18" charset="0"/>
              <a:ea typeface="MS PGothic" panose="020B0600070205080204" pitchFamily="34" charset="-128"/>
            </a:endParaRPr>
          </a:p>
        </p:txBody>
      </p:sp>
      <p:sp>
        <p:nvSpPr>
          <p:cNvPr id="75779" name="Rectangle 2">
            <a:extLst>
              <a:ext uri="{FF2B5EF4-FFF2-40B4-BE49-F238E27FC236}">
                <a16:creationId xmlns:a16="http://schemas.microsoft.com/office/drawing/2014/main" id="{14CE6894-1AC1-4477-8E7C-6C45FB8445C8}"/>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6F4CD427-2083-4EFC-86C8-9B26AE22812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5144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D90667C1-AD28-4086-BB94-70BC44F8A3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F59D28C-3B24-4EB8-8AE7-5F5F3BFC03AD}" type="slidenum">
              <a:rPr lang="en-US" altLang="zh-CN" sz="1200" smtClean="0">
                <a:latin typeface="Times New Roman" panose="02020603050405020304" pitchFamily="18" charset="0"/>
                <a:ea typeface="MS PGothic" panose="020B0600070205080204" pitchFamily="34" charset="-128"/>
              </a:rPr>
              <a:pPr/>
              <a:t>50</a:t>
            </a:fld>
            <a:endParaRPr lang="en-US" altLang="zh-CN" sz="1200">
              <a:latin typeface="Times New Roman" panose="02020603050405020304" pitchFamily="18" charset="0"/>
              <a:ea typeface="MS PGothic" panose="020B0600070205080204" pitchFamily="34" charset="-128"/>
            </a:endParaRPr>
          </a:p>
        </p:txBody>
      </p:sp>
      <p:sp>
        <p:nvSpPr>
          <p:cNvPr id="77827" name="Rectangle 2">
            <a:extLst>
              <a:ext uri="{FF2B5EF4-FFF2-40B4-BE49-F238E27FC236}">
                <a16:creationId xmlns:a16="http://schemas.microsoft.com/office/drawing/2014/main" id="{504B461C-8D71-4FDC-A559-64A98DD45D47}"/>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ADCBD058-7E26-4A66-8CF2-08C3668AFCD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5035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3205731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extLst>
      <p:ext uri="{BB962C8B-B14F-4D97-AF65-F5344CB8AC3E}">
        <p14:creationId xmlns:p14="http://schemas.microsoft.com/office/powerpoint/2010/main" val="279386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a:t>
            </a:fld>
            <a:endParaRPr kumimoji="1" lang="zh-CN" altLang="en-US"/>
          </a:p>
        </p:txBody>
      </p:sp>
    </p:spTree>
    <p:extLst>
      <p:ext uri="{BB962C8B-B14F-4D97-AF65-F5344CB8AC3E}">
        <p14:creationId xmlns:p14="http://schemas.microsoft.com/office/powerpoint/2010/main" val="34187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98124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extLst>
      <p:ext uri="{BB962C8B-B14F-4D97-AF65-F5344CB8AC3E}">
        <p14:creationId xmlns:p14="http://schemas.microsoft.com/office/powerpoint/2010/main" val="260901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350123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5C03674-880E-4269-B12E-18B7935E89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07A3F92-484D-4624-95BD-2F0E086A0EF4}" type="slidenum">
              <a:rPr lang="en-US" altLang="zh-CN" sz="1200" smtClean="0">
                <a:latin typeface="Times New Roman" panose="02020603050405020304" pitchFamily="18" charset="0"/>
                <a:ea typeface="MS PGothic" panose="020B0600070205080204" pitchFamily="34" charset="-128"/>
              </a:rPr>
              <a:pPr/>
              <a:t>10</a:t>
            </a:fld>
            <a:endParaRPr lang="en-US" altLang="zh-CN" sz="1200">
              <a:latin typeface="Times New Roman" panose="02020603050405020304" pitchFamily="18" charset="0"/>
              <a:ea typeface="MS PGothic" panose="020B0600070205080204" pitchFamily="34" charset="-128"/>
            </a:endParaRPr>
          </a:p>
        </p:txBody>
      </p:sp>
      <p:sp>
        <p:nvSpPr>
          <p:cNvPr id="17411" name="Rectangle 2">
            <a:extLst>
              <a:ext uri="{FF2B5EF4-FFF2-40B4-BE49-F238E27FC236}">
                <a16:creationId xmlns:a16="http://schemas.microsoft.com/office/drawing/2014/main" id="{E809D9AD-833A-46FA-984C-9ACA9600A57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CBEAAE53-CC42-4F31-992A-28492F244D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11/17/2022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11/17/2022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baike.baidu.com/item/%E7%B3%BB%E7%BB%9F%E7%9A%84%E5%8F%AF%E9%9D%A0%E6%80%A7" TargetMode="External"/><Relationship Id="rId2" Type="http://schemas.openxmlformats.org/officeDocument/2006/relationships/hyperlink" Target="https://baike.baidu.com/item/%E7%B3%BB%E7%BB%9F%E5%8F%AF%E9%9D%A0%E6%80%A7" TargetMode="External"/><Relationship Id="rId1" Type="http://schemas.openxmlformats.org/officeDocument/2006/relationships/slideLayout" Target="../slideLayouts/slideLayout18.xml"/><Relationship Id="rId6" Type="http://schemas.openxmlformats.org/officeDocument/2006/relationships/hyperlink" Target="https://baike.baidu.com/item/%E7%A1%AC%E7%9B%98%E6%95%85%E9%9A%9C" TargetMode="External"/><Relationship Id="rId5" Type="http://schemas.openxmlformats.org/officeDocument/2006/relationships/hyperlink" Target="https://baike.baidu.com/item/%E5%86%97%E4%BD%99" TargetMode="External"/><Relationship Id="rId4" Type="http://schemas.openxmlformats.org/officeDocument/2006/relationships/hyperlink" Target="https://baike.baidu.com/item/%E6%95%B0%E6%8D%AE%E5%86%97%E4%BD%99"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40251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磁盘基础知识</a:t>
            </a:r>
          </a:p>
        </p:txBody>
      </p:sp>
      <p:sp>
        <p:nvSpPr>
          <p:cNvPr id="148" name="文本框 48"/>
          <p:cNvSpPr txBox="1"/>
          <p:nvPr/>
        </p:nvSpPr>
        <p:spPr>
          <a:xfrm>
            <a:off x="4058907" y="3086434"/>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磁盘调度</a:t>
            </a:r>
          </a:p>
        </p:txBody>
      </p:sp>
      <p:sp>
        <p:nvSpPr>
          <p:cNvPr id="155" name="文本框 62"/>
          <p:cNvSpPr txBox="1"/>
          <p:nvPr/>
        </p:nvSpPr>
        <p:spPr>
          <a:xfrm>
            <a:off x="4058907" y="1643978"/>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大容量存储器介绍</a:t>
            </a:r>
          </a:p>
        </p:txBody>
      </p:sp>
      <p:sp>
        <p:nvSpPr>
          <p:cNvPr id="162" name="文本框 76"/>
          <p:cNvSpPr txBox="1"/>
          <p:nvPr/>
        </p:nvSpPr>
        <p:spPr>
          <a:xfrm>
            <a:off x="4058905" y="384684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磁盘初始化</a:t>
            </a:r>
          </a:p>
        </p:txBody>
      </p:sp>
      <p:sp>
        <p:nvSpPr>
          <p:cNvPr id="166" name="文本框 7"/>
          <p:cNvSpPr txBox="1"/>
          <p:nvPr/>
        </p:nvSpPr>
        <p:spPr>
          <a:xfrm>
            <a:off x="852990" y="2526361"/>
            <a:ext cx="1686085"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10</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511863" y="3548099"/>
            <a:ext cx="2368341"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大容量存储器</a:t>
            </a:r>
          </a:p>
        </p:txBody>
      </p:sp>
      <p:sp>
        <p:nvSpPr>
          <p:cNvPr id="11" name="文本框 76"/>
          <p:cNvSpPr txBox="1"/>
          <p:nvPr/>
        </p:nvSpPr>
        <p:spPr>
          <a:xfrm>
            <a:off x="4058907" y="459446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初始引导</a:t>
            </a:r>
          </a:p>
        </p:txBody>
      </p:sp>
      <p:sp>
        <p:nvSpPr>
          <p:cNvPr id="12" name="文本框 76"/>
          <p:cNvSpPr txBox="1"/>
          <p:nvPr/>
        </p:nvSpPr>
        <p:spPr>
          <a:xfrm>
            <a:off x="4058905" y="526535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网络存储技术</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1FC8A57E-A45D-4D5A-9276-7C2ABAD238BE}"/>
              </a:ext>
            </a:extLst>
          </p:cNvPr>
          <p:cNvSpPr>
            <a:spLocks noGrp="1" noChangeArrowheads="1"/>
          </p:cNvSpPr>
          <p:nvPr>
            <p:ph type="title"/>
          </p:nvPr>
        </p:nvSpPr>
        <p:spPr>
          <a:xfrm>
            <a:off x="609600" y="44450"/>
            <a:ext cx="7772400" cy="676275"/>
          </a:xfrm>
        </p:spPr>
        <p:txBody>
          <a:bodyPr>
            <a:normAutofit fontScale="90000"/>
          </a:bodyPr>
          <a:lstStyle/>
          <a:p>
            <a:pPr eaLnBrk="1" hangingPunct="1"/>
            <a:r>
              <a:rPr lang="en-US" altLang="zh-CN">
                <a:ea typeface="MS PGothic" panose="020B0600070205080204" pitchFamily="34" charset="-128"/>
              </a:rPr>
              <a:t>Moving-head Disk Mechanism</a:t>
            </a:r>
          </a:p>
        </p:txBody>
      </p:sp>
      <p:pic>
        <p:nvPicPr>
          <p:cNvPr id="16387" name="Picture 5">
            <a:extLst>
              <a:ext uri="{FF2B5EF4-FFF2-40B4-BE49-F238E27FC236}">
                <a16:creationId xmlns:a16="http://schemas.microsoft.com/office/drawing/2014/main" id="{D3CE1DE3-BF57-4B87-964B-C51061118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1" t="2466" r="801" b="2834"/>
          <a:stretch>
            <a:fillRect/>
          </a:stretch>
        </p:blipFill>
        <p:spPr bwMode="auto">
          <a:xfrm>
            <a:off x="609600" y="788988"/>
            <a:ext cx="8283575"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1082">
            <a:extLst>
              <a:ext uri="{FF2B5EF4-FFF2-40B4-BE49-F238E27FC236}">
                <a16:creationId xmlns:a16="http://schemas.microsoft.com/office/drawing/2014/main" id="{B56D6DF6-BFEF-4A40-B7C1-3ED7B6DE9935}"/>
              </a:ext>
            </a:extLst>
          </p:cNvPr>
          <p:cNvGrpSpPr>
            <a:grpSpLocks/>
          </p:cNvGrpSpPr>
          <p:nvPr/>
        </p:nvGrpSpPr>
        <p:grpSpPr bwMode="auto">
          <a:xfrm>
            <a:off x="990600" y="762000"/>
            <a:ext cx="7302500" cy="5853113"/>
            <a:chOff x="532" y="288"/>
            <a:chExt cx="4600" cy="3687"/>
          </a:xfrm>
        </p:grpSpPr>
        <p:sp>
          <p:nvSpPr>
            <p:cNvPr id="18436" name="Oval 1026">
              <a:extLst>
                <a:ext uri="{FF2B5EF4-FFF2-40B4-BE49-F238E27FC236}">
                  <a16:creationId xmlns:a16="http://schemas.microsoft.com/office/drawing/2014/main" id="{143967A4-E879-4637-8858-C90EA9904B6C}"/>
                </a:ext>
              </a:extLst>
            </p:cNvPr>
            <p:cNvSpPr>
              <a:spLocks noChangeArrowheads="1"/>
            </p:cNvSpPr>
            <p:nvPr/>
          </p:nvSpPr>
          <p:spPr bwMode="auto">
            <a:xfrm>
              <a:off x="1440" y="672"/>
              <a:ext cx="1824" cy="672"/>
            </a:xfrm>
            <a:prstGeom prst="ellipse">
              <a:avLst/>
            </a:prstGeom>
            <a:solidFill>
              <a:schemeClr val="accent2"/>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a:solidFill>
                  <a:srgbClr val="FFFF00"/>
                </a:solidFill>
                <a:latin typeface="Times New Roman" panose="02020603050405020304" pitchFamily="18" charset="0"/>
              </a:endParaRPr>
            </a:p>
          </p:txBody>
        </p:sp>
        <p:sp>
          <p:nvSpPr>
            <p:cNvPr id="18437" name="Oval 1027">
              <a:extLst>
                <a:ext uri="{FF2B5EF4-FFF2-40B4-BE49-F238E27FC236}">
                  <a16:creationId xmlns:a16="http://schemas.microsoft.com/office/drawing/2014/main" id="{E9FE8450-8A3D-4E70-B3AE-70F98F397DF0}"/>
                </a:ext>
              </a:extLst>
            </p:cNvPr>
            <p:cNvSpPr>
              <a:spLocks noChangeArrowheads="1"/>
            </p:cNvSpPr>
            <p:nvPr/>
          </p:nvSpPr>
          <p:spPr bwMode="auto">
            <a:xfrm>
              <a:off x="1440" y="1680"/>
              <a:ext cx="1824" cy="672"/>
            </a:xfrm>
            <a:prstGeom prst="ellipse">
              <a:avLst/>
            </a:prstGeom>
            <a:solidFill>
              <a:schemeClr val="accent2"/>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a:solidFill>
                  <a:srgbClr val="FFFF00"/>
                </a:solidFill>
                <a:latin typeface="Times New Roman" panose="02020603050405020304" pitchFamily="18" charset="0"/>
              </a:endParaRPr>
            </a:p>
          </p:txBody>
        </p:sp>
        <p:sp>
          <p:nvSpPr>
            <p:cNvPr id="18438" name="Oval 1028">
              <a:extLst>
                <a:ext uri="{FF2B5EF4-FFF2-40B4-BE49-F238E27FC236}">
                  <a16:creationId xmlns:a16="http://schemas.microsoft.com/office/drawing/2014/main" id="{B93BBDAD-737F-4A26-AC3C-F91460F8F422}"/>
                </a:ext>
              </a:extLst>
            </p:cNvPr>
            <p:cNvSpPr>
              <a:spLocks noChangeArrowheads="1"/>
            </p:cNvSpPr>
            <p:nvPr/>
          </p:nvSpPr>
          <p:spPr bwMode="auto">
            <a:xfrm>
              <a:off x="1440" y="2736"/>
              <a:ext cx="1824" cy="672"/>
            </a:xfrm>
            <a:prstGeom prst="ellipse">
              <a:avLst/>
            </a:prstGeom>
            <a:solidFill>
              <a:schemeClr val="accent2"/>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a:solidFill>
                  <a:srgbClr val="FFFF00"/>
                </a:solidFill>
                <a:latin typeface="Times New Roman" panose="02020603050405020304" pitchFamily="18" charset="0"/>
              </a:endParaRPr>
            </a:p>
          </p:txBody>
        </p:sp>
        <p:sp>
          <p:nvSpPr>
            <p:cNvPr id="18439" name="Line 1029">
              <a:extLst>
                <a:ext uri="{FF2B5EF4-FFF2-40B4-BE49-F238E27FC236}">
                  <a16:creationId xmlns:a16="http://schemas.microsoft.com/office/drawing/2014/main" id="{61EDDB28-5453-4D1E-9E20-B9D906941C09}"/>
                </a:ext>
              </a:extLst>
            </p:cNvPr>
            <p:cNvSpPr>
              <a:spLocks noChangeShapeType="1"/>
            </p:cNvSpPr>
            <p:nvPr/>
          </p:nvSpPr>
          <p:spPr bwMode="auto">
            <a:xfrm>
              <a:off x="2352" y="288"/>
              <a:ext cx="0" cy="3648"/>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1030">
              <a:extLst>
                <a:ext uri="{FF2B5EF4-FFF2-40B4-BE49-F238E27FC236}">
                  <a16:creationId xmlns:a16="http://schemas.microsoft.com/office/drawing/2014/main" id="{4E61CBAB-033B-49E6-8736-A4046728BABB}"/>
                </a:ext>
              </a:extLst>
            </p:cNvPr>
            <p:cNvSpPr>
              <a:spLocks noChangeShapeType="1"/>
            </p:cNvSpPr>
            <p:nvPr/>
          </p:nvSpPr>
          <p:spPr bwMode="auto">
            <a:xfrm>
              <a:off x="3936" y="336"/>
              <a:ext cx="0" cy="3504"/>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1031">
              <a:extLst>
                <a:ext uri="{FF2B5EF4-FFF2-40B4-BE49-F238E27FC236}">
                  <a16:creationId xmlns:a16="http://schemas.microsoft.com/office/drawing/2014/main" id="{F2CE8B3C-2C4A-42E1-9491-6023E79C595A}"/>
                </a:ext>
              </a:extLst>
            </p:cNvPr>
            <p:cNvSpPr>
              <a:spLocks noChangeShapeType="1"/>
            </p:cNvSpPr>
            <p:nvPr/>
          </p:nvSpPr>
          <p:spPr bwMode="auto">
            <a:xfrm>
              <a:off x="3984" y="336"/>
              <a:ext cx="0" cy="3504"/>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1032">
              <a:extLst>
                <a:ext uri="{FF2B5EF4-FFF2-40B4-BE49-F238E27FC236}">
                  <a16:creationId xmlns:a16="http://schemas.microsoft.com/office/drawing/2014/main" id="{9083B018-34C6-45A3-BFFD-D4AF5962C8EE}"/>
                </a:ext>
              </a:extLst>
            </p:cNvPr>
            <p:cNvSpPr>
              <a:spLocks noChangeShapeType="1"/>
            </p:cNvSpPr>
            <p:nvPr/>
          </p:nvSpPr>
          <p:spPr bwMode="auto">
            <a:xfrm>
              <a:off x="4032" y="336"/>
              <a:ext cx="0" cy="3504"/>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Line 1033">
              <a:extLst>
                <a:ext uri="{FF2B5EF4-FFF2-40B4-BE49-F238E27FC236}">
                  <a16:creationId xmlns:a16="http://schemas.microsoft.com/office/drawing/2014/main" id="{5A93E09C-D013-4EAB-B64F-ED2638D92C4F}"/>
                </a:ext>
              </a:extLst>
            </p:cNvPr>
            <p:cNvSpPr>
              <a:spLocks noChangeShapeType="1"/>
            </p:cNvSpPr>
            <p:nvPr/>
          </p:nvSpPr>
          <p:spPr bwMode="auto">
            <a:xfrm flipH="1">
              <a:off x="2592" y="768"/>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Line 1034">
              <a:extLst>
                <a:ext uri="{FF2B5EF4-FFF2-40B4-BE49-F238E27FC236}">
                  <a16:creationId xmlns:a16="http://schemas.microsoft.com/office/drawing/2014/main" id="{3182FA91-8D94-4DD0-A233-79012A3ABDCA}"/>
                </a:ext>
              </a:extLst>
            </p:cNvPr>
            <p:cNvSpPr>
              <a:spLocks noChangeShapeType="1"/>
            </p:cNvSpPr>
            <p:nvPr/>
          </p:nvSpPr>
          <p:spPr bwMode="auto">
            <a:xfrm flipH="1">
              <a:off x="2592" y="1440"/>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Line 1035">
              <a:extLst>
                <a:ext uri="{FF2B5EF4-FFF2-40B4-BE49-F238E27FC236}">
                  <a16:creationId xmlns:a16="http://schemas.microsoft.com/office/drawing/2014/main" id="{3E7151FB-B575-4759-964A-F33545D80D4E}"/>
                </a:ext>
              </a:extLst>
            </p:cNvPr>
            <p:cNvSpPr>
              <a:spLocks noChangeShapeType="1"/>
            </p:cNvSpPr>
            <p:nvPr/>
          </p:nvSpPr>
          <p:spPr bwMode="auto">
            <a:xfrm flipV="1">
              <a:off x="2592" y="1344"/>
              <a:ext cx="0" cy="9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6" name="Group 1036">
              <a:extLst>
                <a:ext uri="{FF2B5EF4-FFF2-40B4-BE49-F238E27FC236}">
                  <a16:creationId xmlns:a16="http://schemas.microsoft.com/office/drawing/2014/main" id="{B7A709DD-0E06-495F-8B42-53FB4F937A56}"/>
                </a:ext>
              </a:extLst>
            </p:cNvPr>
            <p:cNvGrpSpPr>
              <a:grpSpLocks/>
            </p:cNvGrpSpPr>
            <p:nvPr/>
          </p:nvGrpSpPr>
          <p:grpSpPr bwMode="auto">
            <a:xfrm>
              <a:off x="1728" y="1776"/>
              <a:ext cx="1200" cy="480"/>
              <a:chOff x="144" y="576"/>
              <a:chExt cx="1056" cy="672"/>
            </a:xfrm>
          </p:grpSpPr>
          <p:sp>
            <p:nvSpPr>
              <p:cNvPr id="18489" name="Oval 1037" descr="瓦形">
                <a:extLst>
                  <a:ext uri="{FF2B5EF4-FFF2-40B4-BE49-F238E27FC236}">
                    <a16:creationId xmlns:a16="http://schemas.microsoft.com/office/drawing/2014/main" id="{E7F3FE54-557E-4339-8197-A9A52A608E81}"/>
                  </a:ext>
                </a:extLst>
              </p:cNvPr>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490" name="Oval 1038" descr="瓦形">
                <a:extLst>
                  <a:ext uri="{FF2B5EF4-FFF2-40B4-BE49-F238E27FC236}">
                    <a16:creationId xmlns:a16="http://schemas.microsoft.com/office/drawing/2014/main" id="{B7EBDA47-FEA4-4A42-91B1-D5240A0F7941}"/>
                  </a:ext>
                </a:extLst>
              </p:cNvPr>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18447" name="Group 1039">
              <a:extLst>
                <a:ext uri="{FF2B5EF4-FFF2-40B4-BE49-F238E27FC236}">
                  <a16:creationId xmlns:a16="http://schemas.microsoft.com/office/drawing/2014/main" id="{D80B8BA5-591F-4ECA-99D9-16C772FFA595}"/>
                </a:ext>
              </a:extLst>
            </p:cNvPr>
            <p:cNvGrpSpPr>
              <a:grpSpLocks/>
            </p:cNvGrpSpPr>
            <p:nvPr/>
          </p:nvGrpSpPr>
          <p:grpSpPr bwMode="auto">
            <a:xfrm>
              <a:off x="1728" y="768"/>
              <a:ext cx="1200" cy="480"/>
              <a:chOff x="144" y="576"/>
              <a:chExt cx="1056" cy="672"/>
            </a:xfrm>
          </p:grpSpPr>
          <p:sp>
            <p:nvSpPr>
              <p:cNvPr id="18487" name="Oval 1040" descr="瓦形">
                <a:extLst>
                  <a:ext uri="{FF2B5EF4-FFF2-40B4-BE49-F238E27FC236}">
                    <a16:creationId xmlns:a16="http://schemas.microsoft.com/office/drawing/2014/main" id="{C9F4AAD9-8256-4217-948E-B51C36C661C6}"/>
                  </a:ext>
                </a:extLst>
              </p:cNvPr>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488" name="Oval 1041" descr="瓦形">
                <a:extLst>
                  <a:ext uri="{FF2B5EF4-FFF2-40B4-BE49-F238E27FC236}">
                    <a16:creationId xmlns:a16="http://schemas.microsoft.com/office/drawing/2014/main" id="{CF7F993D-9485-4408-AFE0-A6CA80FEAC99}"/>
                  </a:ext>
                </a:extLst>
              </p:cNvPr>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18448" name="Group 1042">
              <a:extLst>
                <a:ext uri="{FF2B5EF4-FFF2-40B4-BE49-F238E27FC236}">
                  <a16:creationId xmlns:a16="http://schemas.microsoft.com/office/drawing/2014/main" id="{E11E9B60-0909-4D08-BE0F-8CED4305B57C}"/>
                </a:ext>
              </a:extLst>
            </p:cNvPr>
            <p:cNvGrpSpPr>
              <a:grpSpLocks/>
            </p:cNvGrpSpPr>
            <p:nvPr/>
          </p:nvGrpSpPr>
          <p:grpSpPr bwMode="auto">
            <a:xfrm>
              <a:off x="1728" y="2832"/>
              <a:ext cx="1200" cy="480"/>
              <a:chOff x="144" y="576"/>
              <a:chExt cx="1056" cy="672"/>
            </a:xfrm>
          </p:grpSpPr>
          <p:sp>
            <p:nvSpPr>
              <p:cNvPr id="18485" name="Oval 1043" descr="瓦形">
                <a:extLst>
                  <a:ext uri="{FF2B5EF4-FFF2-40B4-BE49-F238E27FC236}">
                    <a16:creationId xmlns:a16="http://schemas.microsoft.com/office/drawing/2014/main" id="{417E8A48-29D6-4357-8F94-D4632CF4691C}"/>
                  </a:ext>
                </a:extLst>
              </p:cNvPr>
              <p:cNvSpPr>
                <a:spLocks noChangeArrowheads="1"/>
              </p:cNvSpPr>
              <p:nvPr/>
            </p:nvSpPr>
            <p:spPr bwMode="auto">
              <a:xfrm>
                <a:off x="144" y="576"/>
                <a:ext cx="1056" cy="672"/>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486" name="Oval 1044" descr="瓦形">
                <a:extLst>
                  <a:ext uri="{FF2B5EF4-FFF2-40B4-BE49-F238E27FC236}">
                    <a16:creationId xmlns:a16="http://schemas.microsoft.com/office/drawing/2014/main" id="{4F9002C2-8B46-44A8-8F41-5832A4533554}"/>
                  </a:ext>
                </a:extLst>
              </p:cNvPr>
              <p:cNvSpPr>
                <a:spLocks noChangeArrowheads="1"/>
              </p:cNvSpPr>
              <p:nvPr/>
            </p:nvSpPr>
            <p:spPr bwMode="auto">
              <a:xfrm>
                <a:off x="288" y="672"/>
                <a:ext cx="768" cy="480"/>
              </a:xfrm>
              <a:prstGeom prst="ellipse">
                <a:avLst/>
              </a:prstGeom>
              <a:pattFill prst="shingle">
                <a:fgClr>
                  <a:srgbClr val="0000D0"/>
                </a:fgClr>
                <a:bgClr>
                  <a:srgbClr val="000022"/>
                </a:bgClr>
              </a:patt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8449" name="Line 1045">
              <a:extLst>
                <a:ext uri="{FF2B5EF4-FFF2-40B4-BE49-F238E27FC236}">
                  <a16:creationId xmlns:a16="http://schemas.microsoft.com/office/drawing/2014/main" id="{4D0FF9A5-85EA-405F-8E37-ABEF2FA77EAE}"/>
                </a:ext>
              </a:extLst>
            </p:cNvPr>
            <p:cNvSpPr>
              <a:spLocks noChangeShapeType="1"/>
            </p:cNvSpPr>
            <p:nvPr/>
          </p:nvSpPr>
          <p:spPr bwMode="auto">
            <a:xfrm>
              <a:off x="2592" y="768"/>
              <a:ext cx="0" cy="14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1046">
              <a:extLst>
                <a:ext uri="{FF2B5EF4-FFF2-40B4-BE49-F238E27FC236}">
                  <a16:creationId xmlns:a16="http://schemas.microsoft.com/office/drawing/2014/main" id="{3FDF4019-2FD5-4BEE-8FC1-41963A2FB832}"/>
                </a:ext>
              </a:extLst>
            </p:cNvPr>
            <p:cNvSpPr>
              <a:spLocks noChangeShapeType="1"/>
            </p:cNvSpPr>
            <p:nvPr/>
          </p:nvSpPr>
          <p:spPr bwMode="auto">
            <a:xfrm flipH="1">
              <a:off x="2592" y="1728"/>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1047">
              <a:extLst>
                <a:ext uri="{FF2B5EF4-FFF2-40B4-BE49-F238E27FC236}">
                  <a16:creationId xmlns:a16="http://schemas.microsoft.com/office/drawing/2014/main" id="{DE4B62E1-CE33-4F44-91C9-DBF7641625D2}"/>
                </a:ext>
              </a:extLst>
            </p:cNvPr>
            <p:cNvSpPr>
              <a:spLocks noChangeShapeType="1"/>
            </p:cNvSpPr>
            <p:nvPr/>
          </p:nvSpPr>
          <p:spPr bwMode="auto">
            <a:xfrm>
              <a:off x="2592" y="1728"/>
              <a:ext cx="0" cy="14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1048">
              <a:extLst>
                <a:ext uri="{FF2B5EF4-FFF2-40B4-BE49-F238E27FC236}">
                  <a16:creationId xmlns:a16="http://schemas.microsoft.com/office/drawing/2014/main" id="{E3D5B601-A1CD-46B9-BB7E-D2086D5F1B37}"/>
                </a:ext>
              </a:extLst>
            </p:cNvPr>
            <p:cNvSpPr>
              <a:spLocks noChangeShapeType="1"/>
            </p:cNvSpPr>
            <p:nvPr/>
          </p:nvSpPr>
          <p:spPr bwMode="auto">
            <a:xfrm flipH="1">
              <a:off x="2592" y="2832"/>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1049">
              <a:extLst>
                <a:ext uri="{FF2B5EF4-FFF2-40B4-BE49-F238E27FC236}">
                  <a16:creationId xmlns:a16="http://schemas.microsoft.com/office/drawing/2014/main" id="{3F452CEF-5754-4353-ADF8-FECE350A09BB}"/>
                </a:ext>
              </a:extLst>
            </p:cNvPr>
            <p:cNvSpPr>
              <a:spLocks noChangeShapeType="1"/>
            </p:cNvSpPr>
            <p:nvPr/>
          </p:nvSpPr>
          <p:spPr bwMode="auto">
            <a:xfrm>
              <a:off x="2592" y="2832"/>
              <a:ext cx="0" cy="14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1050">
              <a:extLst>
                <a:ext uri="{FF2B5EF4-FFF2-40B4-BE49-F238E27FC236}">
                  <a16:creationId xmlns:a16="http://schemas.microsoft.com/office/drawing/2014/main" id="{CE089A9B-5085-45EF-AE2F-8907837F9FE5}"/>
                </a:ext>
              </a:extLst>
            </p:cNvPr>
            <p:cNvSpPr>
              <a:spLocks noChangeShapeType="1"/>
            </p:cNvSpPr>
            <p:nvPr/>
          </p:nvSpPr>
          <p:spPr bwMode="auto">
            <a:xfrm flipH="1">
              <a:off x="2592" y="2448"/>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1051">
              <a:extLst>
                <a:ext uri="{FF2B5EF4-FFF2-40B4-BE49-F238E27FC236}">
                  <a16:creationId xmlns:a16="http://schemas.microsoft.com/office/drawing/2014/main" id="{49884045-1344-4565-9E71-1B7F1CACBADE}"/>
                </a:ext>
              </a:extLst>
            </p:cNvPr>
            <p:cNvSpPr>
              <a:spLocks noChangeShapeType="1"/>
            </p:cNvSpPr>
            <p:nvPr/>
          </p:nvSpPr>
          <p:spPr bwMode="auto">
            <a:xfrm flipV="1">
              <a:off x="2592" y="2352"/>
              <a:ext cx="0" cy="9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1052">
              <a:extLst>
                <a:ext uri="{FF2B5EF4-FFF2-40B4-BE49-F238E27FC236}">
                  <a16:creationId xmlns:a16="http://schemas.microsoft.com/office/drawing/2014/main" id="{1ED0422F-20EE-482C-9402-FDBE1A1D8FDD}"/>
                </a:ext>
              </a:extLst>
            </p:cNvPr>
            <p:cNvSpPr>
              <a:spLocks noChangeShapeType="1"/>
            </p:cNvSpPr>
            <p:nvPr/>
          </p:nvSpPr>
          <p:spPr bwMode="auto">
            <a:xfrm flipH="1">
              <a:off x="2592" y="3504"/>
              <a:ext cx="1296"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1053">
              <a:extLst>
                <a:ext uri="{FF2B5EF4-FFF2-40B4-BE49-F238E27FC236}">
                  <a16:creationId xmlns:a16="http://schemas.microsoft.com/office/drawing/2014/main" id="{2271B477-CEC4-4DFE-AC79-6227827571AF}"/>
                </a:ext>
              </a:extLst>
            </p:cNvPr>
            <p:cNvSpPr>
              <a:spLocks noChangeShapeType="1"/>
            </p:cNvSpPr>
            <p:nvPr/>
          </p:nvSpPr>
          <p:spPr bwMode="auto">
            <a:xfrm flipV="1">
              <a:off x="2592" y="3408"/>
              <a:ext cx="0" cy="9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Line 1054">
              <a:extLst>
                <a:ext uri="{FF2B5EF4-FFF2-40B4-BE49-F238E27FC236}">
                  <a16:creationId xmlns:a16="http://schemas.microsoft.com/office/drawing/2014/main" id="{046CDCC2-FCAC-4D83-BB90-8D4EFE1E7D18}"/>
                </a:ext>
              </a:extLst>
            </p:cNvPr>
            <p:cNvSpPr>
              <a:spLocks noChangeShapeType="1"/>
            </p:cNvSpPr>
            <p:nvPr/>
          </p:nvSpPr>
          <p:spPr bwMode="auto">
            <a:xfrm>
              <a:off x="2352" y="720"/>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1055">
              <a:extLst>
                <a:ext uri="{FF2B5EF4-FFF2-40B4-BE49-F238E27FC236}">
                  <a16:creationId xmlns:a16="http://schemas.microsoft.com/office/drawing/2014/main" id="{00F81320-E6D7-4558-AED9-3868AE57089B}"/>
                </a:ext>
              </a:extLst>
            </p:cNvPr>
            <p:cNvSpPr>
              <a:spLocks noChangeShapeType="1"/>
            </p:cNvSpPr>
            <p:nvPr/>
          </p:nvSpPr>
          <p:spPr bwMode="auto">
            <a:xfrm>
              <a:off x="2352" y="1728"/>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0" name="Line 1056">
              <a:extLst>
                <a:ext uri="{FF2B5EF4-FFF2-40B4-BE49-F238E27FC236}">
                  <a16:creationId xmlns:a16="http://schemas.microsoft.com/office/drawing/2014/main" id="{FD51A3D5-C956-4F9B-B3A7-910364C2A90D}"/>
                </a:ext>
              </a:extLst>
            </p:cNvPr>
            <p:cNvSpPr>
              <a:spLocks noChangeShapeType="1"/>
            </p:cNvSpPr>
            <p:nvPr/>
          </p:nvSpPr>
          <p:spPr bwMode="auto">
            <a:xfrm>
              <a:off x="2352" y="2784"/>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1" name="Line 1057">
              <a:extLst>
                <a:ext uri="{FF2B5EF4-FFF2-40B4-BE49-F238E27FC236}">
                  <a16:creationId xmlns:a16="http://schemas.microsoft.com/office/drawing/2014/main" id="{789CF8DE-16A7-4694-83DE-FD5D1C08C69C}"/>
                </a:ext>
              </a:extLst>
            </p:cNvPr>
            <p:cNvSpPr>
              <a:spLocks noChangeShapeType="1"/>
            </p:cNvSpPr>
            <p:nvPr/>
          </p:nvSpPr>
          <p:spPr bwMode="auto">
            <a:xfrm flipH="1">
              <a:off x="1728" y="1008"/>
              <a:ext cx="144"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Line 1058">
              <a:extLst>
                <a:ext uri="{FF2B5EF4-FFF2-40B4-BE49-F238E27FC236}">
                  <a16:creationId xmlns:a16="http://schemas.microsoft.com/office/drawing/2014/main" id="{24C1AE84-1359-4697-8904-A5FCD9C6C72D}"/>
                </a:ext>
              </a:extLst>
            </p:cNvPr>
            <p:cNvSpPr>
              <a:spLocks noChangeShapeType="1"/>
            </p:cNvSpPr>
            <p:nvPr/>
          </p:nvSpPr>
          <p:spPr bwMode="auto">
            <a:xfrm flipH="1">
              <a:off x="1872" y="1104"/>
              <a:ext cx="96"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Line 1059">
              <a:extLst>
                <a:ext uri="{FF2B5EF4-FFF2-40B4-BE49-F238E27FC236}">
                  <a16:creationId xmlns:a16="http://schemas.microsoft.com/office/drawing/2014/main" id="{63E0FF6F-D622-4FF3-A36D-69DF8D4FF7F1}"/>
                </a:ext>
              </a:extLst>
            </p:cNvPr>
            <p:cNvSpPr>
              <a:spLocks noChangeShapeType="1"/>
            </p:cNvSpPr>
            <p:nvPr/>
          </p:nvSpPr>
          <p:spPr bwMode="auto">
            <a:xfrm flipH="1" flipV="1">
              <a:off x="1824" y="864"/>
              <a:ext cx="96"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Line 1060">
              <a:extLst>
                <a:ext uri="{FF2B5EF4-FFF2-40B4-BE49-F238E27FC236}">
                  <a16:creationId xmlns:a16="http://schemas.microsoft.com/office/drawing/2014/main" id="{BAAFFA2A-FC4E-426E-B431-0390C9892994}"/>
                </a:ext>
              </a:extLst>
            </p:cNvPr>
            <p:cNvSpPr>
              <a:spLocks noChangeShapeType="1"/>
            </p:cNvSpPr>
            <p:nvPr/>
          </p:nvSpPr>
          <p:spPr bwMode="auto">
            <a:xfrm flipH="1" flipV="1">
              <a:off x="2016" y="816"/>
              <a:ext cx="48"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Line 1061">
              <a:extLst>
                <a:ext uri="{FF2B5EF4-FFF2-40B4-BE49-F238E27FC236}">
                  <a16:creationId xmlns:a16="http://schemas.microsoft.com/office/drawing/2014/main" id="{D68E1FEE-188D-4EF1-A29D-9AEDC5CA7BEF}"/>
                </a:ext>
              </a:extLst>
            </p:cNvPr>
            <p:cNvSpPr>
              <a:spLocks noChangeShapeType="1"/>
            </p:cNvSpPr>
            <p:nvPr/>
          </p:nvSpPr>
          <p:spPr bwMode="auto">
            <a:xfrm flipH="1">
              <a:off x="2016" y="1152"/>
              <a:ext cx="48"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1062">
              <a:extLst>
                <a:ext uri="{FF2B5EF4-FFF2-40B4-BE49-F238E27FC236}">
                  <a16:creationId xmlns:a16="http://schemas.microsoft.com/office/drawing/2014/main" id="{951803BE-80E2-425E-9511-1526B5991BD1}"/>
                </a:ext>
              </a:extLst>
            </p:cNvPr>
            <p:cNvSpPr>
              <a:spLocks noChangeShapeType="1"/>
            </p:cNvSpPr>
            <p:nvPr/>
          </p:nvSpPr>
          <p:spPr bwMode="auto">
            <a:xfrm>
              <a:off x="2160" y="1152"/>
              <a:ext cx="0" cy="96"/>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1063">
              <a:extLst>
                <a:ext uri="{FF2B5EF4-FFF2-40B4-BE49-F238E27FC236}">
                  <a16:creationId xmlns:a16="http://schemas.microsoft.com/office/drawing/2014/main" id="{BCBC4E45-15B3-4660-BFC1-10C7A7564EA1}"/>
                </a:ext>
              </a:extLst>
            </p:cNvPr>
            <p:cNvSpPr>
              <a:spLocks noChangeShapeType="1"/>
            </p:cNvSpPr>
            <p:nvPr/>
          </p:nvSpPr>
          <p:spPr bwMode="auto">
            <a:xfrm>
              <a:off x="2304" y="1200"/>
              <a:ext cx="0"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Line 1064">
              <a:extLst>
                <a:ext uri="{FF2B5EF4-FFF2-40B4-BE49-F238E27FC236}">
                  <a16:creationId xmlns:a16="http://schemas.microsoft.com/office/drawing/2014/main" id="{4688BDB6-3D52-4578-A693-94285ED15C95}"/>
                </a:ext>
              </a:extLst>
            </p:cNvPr>
            <p:cNvSpPr>
              <a:spLocks noChangeShapeType="1"/>
            </p:cNvSpPr>
            <p:nvPr/>
          </p:nvSpPr>
          <p:spPr bwMode="auto">
            <a:xfrm>
              <a:off x="2400" y="1200"/>
              <a:ext cx="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9" name="Line 1065">
              <a:extLst>
                <a:ext uri="{FF2B5EF4-FFF2-40B4-BE49-F238E27FC236}">
                  <a16:creationId xmlns:a16="http://schemas.microsoft.com/office/drawing/2014/main" id="{B9EBC9C3-A3FC-441A-B683-D4300C0BCE53}"/>
                </a:ext>
              </a:extLst>
            </p:cNvPr>
            <p:cNvSpPr>
              <a:spLocks noChangeShapeType="1"/>
            </p:cNvSpPr>
            <p:nvPr/>
          </p:nvSpPr>
          <p:spPr bwMode="auto">
            <a:xfrm>
              <a:off x="2448" y="1152"/>
              <a:ext cx="0" cy="96"/>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Line 1066">
              <a:extLst>
                <a:ext uri="{FF2B5EF4-FFF2-40B4-BE49-F238E27FC236}">
                  <a16:creationId xmlns:a16="http://schemas.microsoft.com/office/drawing/2014/main" id="{692F4A4B-A039-4E11-BF33-2B4941634F7F}"/>
                </a:ext>
              </a:extLst>
            </p:cNvPr>
            <p:cNvSpPr>
              <a:spLocks noChangeShapeType="1"/>
            </p:cNvSpPr>
            <p:nvPr/>
          </p:nvSpPr>
          <p:spPr bwMode="auto">
            <a:xfrm>
              <a:off x="2544" y="1152"/>
              <a:ext cx="96"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1" name="Line 1067">
              <a:extLst>
                <a:ext uri="{FF2B5EF4-FFF2-40B4-BE49-F238E27FC236}">
                  <a16:creationId xmlns:a16="http://schemas.microsoft.com/office/drawing/2014/main" id="{6234B9DB-9452-4B4C-B5E0-5F826990F04D}"/>
                </a:ext>
              </a:extLst>
            </p:cNvPr>
            <p:cNvSpPr>
              <a:spLocks noChangeShapeType="1"/>
            </p:cNvSpPr>
            <p:nvPr/>
          </p:nvSpPr>
          <p:spPr bwMode="auto">
            <a:xfrm>
              <a:off x="2736" y="1104"/>
              <a:ext cx="96"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Line 1068">
              <a:extLst>
                <a:ext uri="{FF2B5EF4-FFF2-40B4-BE49-F238E27FC236}">
                  <a16:creationId xmlns:a16="http://schemas.microsoft.com/office/drawing/2014/main" id="{AE5C8B39-AF92-404E-971F-9F8CBB696411}"/>
                </a:ext>
              </a:extLst>
            </p:cNvPr>
            <p:cNvSpPr>
              <a:spLocks noChangeShapeType="1"/>
            </p:cNvSpPr>
            <p:nvPr/>
          </p:nvSpPr>
          <p:spPr bwMode="auto">
            <a:xfrm>
              <a:off x="2784" y="1008"/>
              <a:ext cx="144"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Line 1069">
              <a:extLst>
                <a:ext uri="{FF2B5EF4-FFF2-40B4-BE49-F238E27FC236}">
                  <a16:creationId xmlns:a16="http://schemas.microsoft.com/office/drawing/2014/main" id="{95C83D78-A774-4A60-BCC8-362AC73C35C7}"/>
                </a:ext>
              </a:extLst>
            </p:cNvPr>
            <p:cNvSpPr>
              <a:spLocks noChangeShapeType="1"/>
            </p:cNvSpPr>
            <p:nvPr/>
          </p:nvSpPr>
          <p:spPr bwMode="auto">
            <a:xfrm flipV="1">
              <a:off x="2688" y="816"/>
              <a:ext cx="48" cy="96"/>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Line 1070">
              <a:extLst>
                <a:ext uri="{FF2B5EF4-FFF2-40B4-BE49-F238E27FC236}">
                  <a16:creationId xmlns:a16="http://schemas.microsoft.com/office/drawing/2014/main" id="{56663656-1EE9-4914-AAD4-426682433B27}"/>
                </a:ext>
              </a:extLst>
            </p:cNvPr>
            <p:cNvSpPr>
              <a:spLocks noChangeShapeType="1"/>
            </p:cNvSpPr>
            <p:nvPr/>
          </p:nvSpPr>
          <p:spPr bwMode="auto">
            <a:xfrm>
              <a:off x="2160" y="768"/>
              <a:ext cx="48"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71">
              <a:extLst>
                <a:ext uri="{FF2B5EF4-FFF2-40B4-BE49-F238E27FC236}">
                  <a16:creationId xmlns:a16="http://schemas.microsoft.com/office/drawing/2014/main" id="{91ECEBE0-CFCB-46D8-9AFD-A162F3B69E14}"/>
                </a:ext>
              </a:extLst>
            </p:cNvPr>
            <p:cNvSpPr>
              <a:spLocks noChangeShapeType="1"/>
            </p:cNvSpPr>
            <p:nvPr/>
          </p:nvSpPr>
          <p:spPr bwMode="auto">
            <a:xfrm>
              <a:off x="2400" y="768"/>
              <a:ext cx="0" cy="4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072">
              <a:extLst>
                <a:ext uri="{FF2B5EF4-FFF2-40B4-BE49-F238E27FC236}">
                  <a16:creationId xmlns:a16="http://schemas.microsoft.com/office/drawing/2014/main" id="{3E70AA6B-564A-44CC-8A73-792C9BE5B645}"/>
                </a:ext>
              </a:extLst>
            </p:cNvPr>
            <p:cNvSpPr>
              <a:spLocks noChangeShapeType="1"/>
            </p:cNvSpPr>
            <p:nvPr/>
          </p:nvSpPr>
          <p:spPr bwMode="auto">
            <a:xfrm flipH="1">
              <a:off x="1728" y="1008"/>
              <a:ext cx="0" cy="2112"/>
            </a:xfrm>
            <a:prstGeom prst="line">
              <a:avLst/>
            </a:prstGeom>
            <a:noFill/>
            <a:ln w="38100">
              <a:solidFill>
                <a:srgbClr val="FF66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073">
              <a:extLst>
                <a:ext uri="{FF2B5EF4-FFF2-40B4-BE49-F238E27FC236}">
                  <a16:creationId xmlns:a16="http://schemas.microsoft.com/office/drawing/2014/main" id="{D735C35E-AA96-4A52-9F6C-CC3F01B35B9B}"/>
                </a:ext>
              </a:extLst>
            </p:cNvPr>
            <p:cNvSpPr>
              <a:spLocks noChangeShapeType="1"/>
            </p:cNvSpPr>
            <p:nvPr/>
          </p:nvSpPr>
          <p:spPr bwMode="auto">
            <a:xfrm flipV="1">
              <a:off x="1008" y="2448"/>
              <a:ext cx="720" cy="9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Text Box 1074" descr="瓦形">
              <a:extLst>
                <a:ext uri="{FF2B5EF4-FFF2-40B4-BE49-F238E27FC236}">
                  <a16:creationId xmlns:a16="http://schemas.microsoft.com/office/drawing/2014/main" id="{F4A9487F-C125-4DA4-A941-1DFE3980596C}"/>
                </a:ext>
              </a:extLst>
            </p:cNvPr>
            <p:cNvSpPr txBox="1">
              <a:spLocks noChangeArrowheads="1"/>
            </p:cNvSpPr>
            <p:nvPr/>
          </p:nvSpPr>
          <p:spPr bwMode="auto">
            <a:xfrm>
              <a:off x="532" y="2573"/>
              <a:ext cx="564" cy="32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latin typeface="Times New Roman" panose="02020603050405020304" pitchFamily="18" charset="0"/>
                  <a:ea typeface="楷体_GB2312" pitchFamily="49" charset="-122"/>
                </a:rPr>
                <a:t>柱面</a:t>
              </a:r>
            </a:p>
          </p:txBody>
        </p:sp>
        <p:sp>
          <p:nvSpPr>
            <p:cNvPr id="18479" name="Line 1075">
              <a:extLst>
                <a:ext uri="{FF2B5EF4-FFF2-40B4-BE49-F238E27FC236}">
                  <a16:creationId xmlns:a16="http://schemas.microsoft.com/office/drawing/2014/main" id="{0A7A2D48-DF04-490A-86A6-BC279E137005}"/>
                </a:ext>
              </a:extLst>
            </p:cNvPr>
            <p:cNvSpPr>
              <a:spLocks noChangeShapeType="1"/>
            </p:cNvSpPr>
            <p:nvPr/>
          </p:nvSpPr>
          <p:spPr bwMode="auto">
            <a:xfrm>
              <a:off x="1152" y="576"/>
              <a:ext cx="672" cy="384"/>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Text Box 1076" descr="瓦形">
              <a:extLst>
                <a:ext uri="{FF2B5EF4-FFF2-40B4-BE49-F238E27FC236}">
                  <a16:creationId xmlns:a16="http://schemas.microsoft.com/office/drawing/2014/main" id="{F0406AEA-E699-4C63-B593-C947782571BF}"/>
                </a:ext>
              </a:extLst>
            </p:cNvPr>
            <p:cNvSpPr txBox="1">
              <a:spLocks noChangeArrowheads="1"/>
            </p:cNvSpPr>
            <p:nvPr/>
          </p:nvSpPr>
          <p:spPr bwMode="auto">
            <a:xfrm>
              <a:off x="628" y="384"/>
              <a:ext cx="564" cy="32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latin typeface="Times New Roman" panose="02020603050405020304" pitchFamily="18" charset="0"/>
                  <a:ea typeface="楷体_GB2312" pitchFamily="49" charset="-122"/>
                </a:rPr>
                <a:t>扇区</a:t>
              </a:r>
            </a:p>
          </p:txBody>
        </p:sp>
        <p:sp>
          <p:nvSpPr>
            <p:cNvPr id="18481" name="Line 1077">
              <a:extLst>
                <a:ext uri="{FF2B5EF4-FFF2-40B4-BE49-F238E27FC236}">
                  <a16:creationId xmlns:a16="http://schemas.microsoft.com/office/drawing/2014/main" id="{E18DDAE9-8613-4799-B260-87452E8F0958}"/>
                </a:ext>
              </a:extLst>
            </p:cNvPr>
            <p:cNvSpPr>
              <a:spLocks noChangeShapeType="1"/>
            </p:cNvSpPr>
            <p:nvPr/>
          </p:nvSpPr>
          <p:spPr bwMode="auto">
            <a:xfrm flipH="1">
              <a:off x="4032" y="1920"/>
              <a:ext cx="576"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Text Box 1078" descr="瓦形">
              <a:extLst>
                <a:ext uri="{FF2B5EF4-FFF2-40B4-BE49-F238E27FC236}">
                  <a16:creationId xmlns:a16="http://schemas.microsoft.com/office/drawing/2014/main" id="{44B9D370-0656-47EE-A231-CAF363549C24}"/>
                </a:ext>
              </a:extLst>
            </p:cNvPr>
            <p:cNvSpPr txBox="1">
              <a:spLocks noChangeArrowheads="1"/>
            </p:cNvSpPr>
            <p:nvPr/>
          </p:nvSpPr>
          <p:spPr bwMode="auto">
            <a:xfrm>
              <a:off x="4568" y="1737"/>
              <a:ext cx="564" cy="32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latin typeface="Times New Roman" panose="02020603050405020304" pitchFamily="18" charset="0"/>
                  <a:ea typeface="楷体_GB2312" pitchFamily="49" charset="-122"/>
                </a:rPr>
                <a:t>磁臂</a:t>
              </a:r>
            </a:p>
          </p:txBody>
        </p:sp>
        <p:sp>
          <p:nvSpPr>
            <p:cNvPr id="18483" name="Line 1079">
              <a:extLst>
                <a:ext uri="{FF2B5EF4-FFF2-40B4-BE49-F238E27FC236}">
                  <a16:creationId xmlns:a16="http://schemas.microsoft.com/office/drawing/2014/main" id="{FCE79F06-D109-4844-89C7-532BCE468807}"/>
                </a:ext>
              </a:extLst>
            </p:cNvPr>
            <p:cNvSpPr>
              <a:spLocks noChangeShapeType="1"/>
            </p:cNvSpPr>
            <p:nvPr/>
          </p:nvSpPr>
          <p:spPr bwMode="auto">
            <a:xfrm flipV="1">
              <a:off x="3168" y="3504"/>
              <a:ext cx="0" cy="384"/>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Text Box 1080" descr="瓦形">
              <a:extLst>
                <a:ext uri="{FF2B5EF4-FFF2-40B4-BE49-F238E27FC236}">
                  <a16:creationId xmlns:a16="http://schemas.microsoft.com/office/drawing/2014/main" id="{DBDBE0E5-9F72-445C-A22B-4EBC3951EAAD}"/>
                </a:ext>
              </a:extLst>
            </p:cNvPr>
            <p:cNvSpPr txBox="1">
              <a:spLocks noChangeArrowheads="1"/>
            </p:cNvSpPr>
            <p:nvPr/>
          </p:nvSpPr>
          <p:spPr bwMode="auto">
            <a:xfrm>
              <a:off x="3216" y="3648"/>
              <a:ext cx="564" cy="32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latin typeface="Times New Roman" panose="02020603050405020304" pitchFamily="18" charset="0"/>
                  <a:ea typeface="楷体_GB2312" pitchFamily="49" charset="-122"/>
                </a:rPr>
                <a:t>磁头</a:t>
              </a:r>
            </a:p>
          </p:txBody>
        </p:sp>
      </p:grpSp>
      <p:sp>
        <p:nvSpPr>
          <p:cNvPr id="18435" name="Rectangle 1081">
            <a:extLst>
              <a:ext uri="{FF2B5EF4-FFF2-40B4-BE49-F238E27FC236}">
                <a16:creationId xmlns:a16="http://schemas.microsoft.com/office/drawing/2014/main" id="{1EF10B8D-9F06-4355-8F8A-A6FA83025233}"/>
              </a:ext>
            </a:extLst>
          </p:cNvPr>
          <p:cNvSpPr>
            <a:spLocks noGrp="1" noChangeArrowheads="1"/>
          </p:cNvSpPr>
          <p:nvPr>
            <p:ph type="title"/>
          </p:nvPr>
        </p:nvSpPr>
        <p:spPr>
          <a:xfrm>
            <a:off x="609600" y="304800"/>
            <a:ext cx="7772400" cy="879475"/>
          </a:xfrm>
          <a:noFill/>
        </p:spPr>
        <p:txBody>
          <a:bodyPr lIns="92075" tIns="46038" rIns="92075" bIns="46038" anchor="ctr"/>
          <a:lstStyle/>
          <a:p>
            <a:pPr eaLnBrk="1" hangingPunct="1"/>
            <a:r>
              <a:rPr lang="zh-CN" altLang="en-US"/>
              <a:t>侧视图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2">
            <a:extLst>
              <a:ext uri="{FF2B5EF4-FFF2-40B4-BE49-F238E27FC236}">
                <a16:creationId xmlns:a16="http://schemas.microsoft.com/office/drawing/2014/main" id="{EE627A30-81EA-43B4-8276-8DB5C511DBFF}"/>
              </a:ext>
            </a:extLst>
          </p:cNvPr>
          <p:cNvSpPr>
            <a:spLocks noChangeArrowheads="1"/>
          </p:cNvSpPr>
          <p:nvPr/>
        </p:nvSpPr>
        <p:spPr bwMode="auto">
          <a:xfrm>
            <a:off x="2362200" y="1598613"/>
            <a:ext cx="3733800" cy="3505200"/>
          </a:xfrm>
          <a:prstGeom prst="ellipse">
            <a:avLst/>
          </a:prstGeom>
          <a:solidFill>
            <a:srgbClr val="99CC00"/>
          </a:solidFill>
          <a:ln w="28575">
            <a:solidFill>
              <a:srgbClr val="FF036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459" name="Oval 3">
            <a:extLst>
              <a:ext uri="{FF2B5EF4-FFF2-40B4-BE49-F238E27FC236}">
                <a16:creationId xmlns:a16="http://schemas.microsoft.com/office/drawing/2014/main" id="{E69C7686-B273-43B3-B9B9-5AC59570111D}"/>
              </a:ext>
            </a:extLst>
          </p:cNvPr>
          <p:cNvSpPr>
            <a:spLocks noChangeArrowheads="1"/>
          </p:cNvSpPr>
          <p:nvPr/>
        </p:nvSpPr>
        <p:spPr bwMode="auto">
          <a:xfrm>
            <a:off x="2819400" y="2055813"/>
            <a:ext cx="2895600" cy="2667000"/>
          </a:xfrm>
          <a:prstGeom prst="ellipse">
            <a:avLst/>
          </a:prstGeom>
          <a:solidFill>
            <a:srgbClr val="99CC00"/>
          </a:solidFill>
          <a:ln w="28575">
            <a:solidFill>
              <a:srgbClr val="FF036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460" name="Oval 4">
            <a:extLst>
              <a:ext uri="{FF2B5EF4-FFF2-40B4-BE49-F238E27FC236}">
                <a16:creationId xmlns:a16="http://schemas.microsoft.com/office/drawing/2014/main" id="{BC54A282-D722-43A0-BBA5-01E0889D88DF}"/>
              </a:ext>
            </a:extLst>
          </p:cNvPr>
          <p:cNvSpPr>
            <a:spLocks noChangeArrowheads="1"/>
          </p:cNvSpPr>
          <p:nvPr/>
        </p:nvSpPr>
        <p:spPr bwMode="auto">
          <a:xfrm>
            <a:off x="3276600" y="2436813"/>
            <a:ext cx="2057400" cy="1981200"/>
          </a:xfrm>
          <a:prstGeom prst="ellipse">
            <a:avLst/>
          </a:prstGeom>
          <a:solidFill>
            <a:srgbClr val="99CC00"/>
          </a:solidFill>
          <a:ln w="28575">
            <a:solidFill>
              <a:srgbClr val="FF036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461" name="Oval 5">
            <a:extLst>
              <a:ext uri="{FF2B5EF4-FFF2-40B4-BE49-F238E27FC236}">
                <a16:creationId xmlns:a16="http://schemas.microsoft.com/office/drawing/2014/main" id="{25F0B933-1994-42D2-A077-C44CF9876C8E}"/>
              </a:ext>
            </a:extLst>
          </p:cNvPr>
          <p:cNvSpPr>
            <a:spLocks noChangeArrowheads="1"/>
          </p:cNvSpPr>
          <p:nvPr/>
        </p:nvSpPr>
        <p:spPr bwMode="auto">
          <a:xfrm>
            <a:off x="3581400" y="2741613"/>
            <a:ext cx="1524000" cy="1295400"/>
          </a:xfrm>
          <a:prstGeom prst="ellipse">
            <a:avLst/>
          </a:prstGeom>
          <a:solidFill>
            <a:srgbClr val="99CC00"/>
          </a:solidFill>
          <a:ln w="28575">
            <a:solidFill>
              <a:srgbClr val="FF036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462" name="Line 6">
            <a:extLst>
              <a:ext uri="{FF2B5EF4-FFF2-40B4-BE49-F238E27FC236}">
                <a16:creationId xmlns:a16="http://schemas.microsoft.com/office/drawing/2014/main" id="{639BD464-9AEE-47A9-97F9-1C0FBDC4E375}"/>
              </a:ext>
            </a:extLst>
          </p:cNvPr>
          <p:cNvSpPr>
            <a:spLocks noChangeShapeType="1"/>
          </p:cNvSpPr>
          <p:nvPr/>
        </p:nvSpPr>
        <p:spPr bwMode="auto">
          <a:xfrm flipV="1">
            <a:off x="4343400" y="2208213"/>
            <a:ext cx="1371600" cy="11430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3" name="Line 7">
            <a:extLst>
              <a:ext uri="{FF2B5EF4-FFF2-40B4-BE49-F238E27FC236}">
                <a16:creationId xmlns:a16="http://schemas.microsoft.com/office/drawing/2014/main" id="{17859315-DAA0-4B27-B8F3-0323C0413E87}"/>
              </a:ext>
            </a:extLst>
          </p:cNvPr>
          <p:cNvSpPr>
            <a:spLocks noChangeShapeType="1"/>
          </p:cNvSpPr>
          <p:nvPr/>
        </p:nvSpPr>
        <p:spPr bwMode="auto">
          <a:xfrm>
            <a:off x="4419600" y="3351213"/>
            <a:ext cx="1524000" cy="6858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4" name="Line 8">
            <a:extLst>
              <a:ext uri="{FF2B5EF4-FFF2-40B4-BE49-F238E27FC236}">
                <a16:creationId xmlns:a16="http://schemas.microsoft.com/office/drawing/2014/main" id="{276D5510-DD14-490F-AB65-FF851369AC2E}"/>
              </a:ext>
            </a:extLst>
          </p:cNvPr>
          <p:cNvSpPr>
            <a:spLocks noChangeShapeType="1"/>
          </p:cNvSpPr>
          <p:nvPr/>
        </p:nvSpPr>
        <p:spPr bwMode="auto">
          <a:xfrm>
            <a:off x="4343400" y="3351213"/>
            <a:ext cx="0" cy="17526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5" name="Line 9">
            <a:extLst>
              <a:ext uri="{FF2B5EF4-FFF2-40B4-BE49-F238E27FC236}">
                <a16:creationId xmlns:a16="http://schemas.microsoft.com/office/drawing/2014/main" id="{CBDB7BD8-CAA9-4384-BFE1-A92F29FBA5F6}"/>
              </a:ext>
            </a:extLst>
          </p:cNvPr>
          <p:cNvSpPr>
            <a:spLocks noChangeShapeType="1"/>
          </p:cNvSpPr>
          <p:nvPr/>
        </p:nvSpPr>
        <p:spPr bwMode="auto">
          <a:xfrm flipH="1">
            <a:off x="2590800" y="3351213"/>
            <a:ext cx="1752600" cy="8382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6" name="Line 10">
            <a:extLst>
              <a:ext uri="{FF2B5EF4-FFF2-40B4-BE49-F238E27FC236}">
                <a16:creationId xmlns:a16="http://schemas.microsoft.com/office/drawing/2014/main" id="{34DB40AE-2899-4867-821C-ADFF9E46B685}"/>
              </a:ext>
            </a:extLst>
          </p:cNvPr>
          <p:cNvSpPr>
            <a:spLocks noChangeShapeType="1"/>
          </p:cNvSpPr>
          <p:nvPr/>
        </p:nvSpPr>
        <p:spPr bwMode="auto">
          <a:xfrm flipH="1" flipV="1">
            <a:off x="3886200" y="1674813"/>
            <a:ext cx="457200" cy="16764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7" name="Line 11">
            <a:extLst>
              <a:ext uri="{FF2B5EF4-FFF2-40B4-BE49-F238E27FC236}">
                <a16:creationId xmlns:a16="http://schemas.microsoft.com/office/drawing/2014/main" id="{FB7C90A4-0663-4FBF-801B-0024B85047C8}"/>
              </a:ext>
            </a:extLst>
          </p:cNvPr>
          <p:cNvSpPr>
            <a:spLocks noChangeShapeType="1"/>
          </p:cNvSpPr>
          <p:nvPr/>
        </p:nvSpPr>
        <p:spPr bwMode="auto">
          <a:xfrm flipH="1" flipV="1">
            <a:off x="2514600" y="2589213"/>
            <a:ext cx="1828800" cy="7620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8" name="Line 12">
            <a:extLst>
              <a:ext uri="{FF2B5EF4-FFF2-40B4-BE49-F238E27FC236}">
                <a16:creationId xmlns:a16="http://schemas.microsoft.com/office/drawing/2014/main" id="{3837DF21-F9B7-44D2-B1E6-8BB98F42E699}"/>
              </a:ext>
            </a:extLst>
          </p:cNvPr>
          <p:cNvSpPr>
            <a:spLocks noChangeShapeType="1"/>
          </p:cNvSpPr>
          <p:nvPr/>
        </p:nvSpPr>
        <p:spPr bwMode="auto">
          <a:xfrm flipV="1">
            <a:off x="2667000" y="4494213"/>
            <a:ext cx="838200" cy="1219200"/>
          </a:xfrm>
          <a:prstGeom prst="line">
            <a:avLst/>
          </a:prstGeom>
          <a:noFill/>
          <a:ln w="28575">
            <a:solidFill>
              <a:srgbClr val="FF036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9" name="Text Box 13" descr="瓦形">
            <a:extLst>
              <a:ext uri="{FF2B5EF4-FFF2-40B4-BE49-F238E27FC236}">
                <a16:creationId xmlns:a16="http://schemas.microsoft.com/office/drawing/2014/main" id="{24E555E3-91E1-415F-AB93-D786EC903152}"/>
              </a:ext>
            </a:extLst>
          </p:cNvPr>
          <p:cNvSpPr txBox="1">
            <a:spLocks noChangeArrowheads="1"/>
          </p:cNvSpPr>
          <p:nvPr/>
        </p:nvSpPr>
        <p:spPr bwMode="auto">
          <a:xfrm>
            <a:off x="2498725" y="5729288"/>
            <a:ext cx="1003300" cy="57943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a:solidFill>
                  <a:srgbClr val="000099"/>
                </a:solidFill>
                <a:latin typeface="Times New Roman" panose="02020603050405020304" pitchFamily="18" charset="0"/>
                <a:ea typeface="楷体_GB2312" pitchFamily="49" charset="-122"/>
              </a:rPr>
              <a:t>磁道</a:t>
            </a:r>
          </a:p>
        </p:txBody>
      </p:sp>
      <p:sp>
        <p:nvSpPr>
          <p:cNvPr id="19470" name="Line 14">
            <a:extLst>
              <a:ext uri="{FF2B5EF4-FFF2-40B4-BE49-F238E27FC236}">
                <a16:creationId xmlns:a16="http://schemas.microsoft.com/office/drawing/2014/main" id="{B4F15BB6-8E71-4BBE-A4BE-EE9006B08A2A}"/>
              </a:ext>
            </a:extLst>
          </p:cNvPr>
          <p:cNvSpPr>
            <a:spLocks noChangeShapeType="1"/>
          </p:cNvSpPr>
          <p:nvPr/>
        </p:nvSpPr>
        <p:spPr bwMode="auto">
          <a:xfrm flipV="1">
            <a:off x="4343400" y="3122613"/>
            <a:ext cx="1752600" cy="228600"/>
          </a:xfrm>
          <a:prstGeom prst="line">
            <a:avLst/>
          </a:prstGeom>
          <a:noFill/>
          <a:ln w="28575">
            <a:solidFill>
              <a:srgbClr val="FF03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1" name="Line 15">
            <a:extLst>
              <a:ext uri="{FF2B5EF4-FFF2-40B4-BE49-F238E27FC236}">
                <a16:creationId xmlns:a16="http://schemas.microsoft.com/office/drawing/2014/main" id="{E5AA5AB5-9F8C-41A8-9B1E-5FEB708C5A1B}"/>
              </a:ext>
            </a:extLst>
          </p:cNvPr>
          <p:cNvSpPr>
            <a:spLocks noChangeShapeType="1"/>
          </p:cNvSpPr>
          <p:nvPr/>
        </p:nvSpPr>
        <p:spPr bwMode="auto">
          <a:xfrm flipH="1" flipV="1">
            <a:off x="5715000" y="3200400"/>
            <a:ext cx="1143000" cy="836613"/>
          </a:xfrm>
          <a:prstGeom prst="line">
            <a:avLst/>
          </a:prstGeom>
          <a:noFill/>
          <a:ln w="28575">
            <a:solidFill>
              <a:srgbClr val="FF036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2" name="Text Box 16" descr="瓦形">
            <a:extLst>
              <a:ext uri="{FF2B5EF4-FFF2-40B4-BE49-F238E27FC236}">
                <a16:creationId xmlns:a16="http://schemas.microsoft.com/office/drawing/2014/main" id="{BBEC7EDC-625A-499F-A060-A9930172D7BD}"/>
              </a:ext>
            </a:extLst>
          </p:cNvPr>
          <p:cNvSpPr txBox="1">
            <a:spLocks noChangeArrowheads="1"/>
          </p:cNvSpPr>
          <p:nvPr/>
        </p:nvSpPr>
        <p:spPr bwMode="auto">
          <a:xfrm>
            <a:off x="6934200" y="3786188"/>
            <a:ext cx="1003300" cy="579437"/>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a:solidFill>
                  <a:srgbClr val="000099"/>
                </a:solidFill>
                <a:latin typeface="Times New Roman" panose="02020603050405020304" pitchFamily="18" charset="0"/>
                <a:ea typeface="楷体_GB2312" pitchFamily="49" charset="-122"/>
              </a:rPr>
              <a:t>扇区</a:t>
            </a:r>
          </a:p>
        </p:txBody>
      </p:sp>
      <p:sp>
        <p:nvSpPr>
          <p:cNvPr id="19473" name="Rectangle 17">
            <a:extLst>
              <a:ext uri="{FF2B5EF4-FFF2-40B4-BE49-F238E27FC236}">
                <a16:creationId xmlns:a16="http://schemas.microsoft.com/office/drawing/2014/main" id="{5EEBEE68-D0CC-45FB-B57C-89F17DF1BA53}"/>
              </a:ext>
            </a:extLst>
          </p:cNvPr>
          <p:cNvSpPr>
            <a:spLocks noGrp="1" noChangeArrowheads="1"/>
          </p:cNvSpPr>
          <p:nvPr>
            <p:ph type="title"/>
          </p:nvPr>
        </p:nvSpPr>
        <p:spPr/>
        <p:txBody>
          <a:bodyPr/>
          <a:lstStyle/>
          <a:p>
            <a:pPr eaLnBrk="1" hangingPunct="1"/>
            <a:r>
              <a:rPr lang="zh-CN" altLang="en-US"/>
              <a:t>俯视图</a:t>
            </a:r>
          </a:p>
        </p:txBody>
      </p:sp>
      <p:sp>
        <p:nvSpPr>
          <p:cNvPr id="19474" name="Line 18">
            <a:extLst>
              <a:ext uri="{FF2B5EF4-FFF2-40B4-BE49-F238E27FC236}">
                <a16:creationId xmlns:a16="http://schemas.microsoft.com/office/drawing/2014/main" id="{EE871B56-1BEA-46E8-9977-5A943CDB1D1A}"/>
              </a:ext>
            </a:extLst>
          </p:cNvPr>
          <p:cNvSpPr>
            <a:spLocks noChangeShapeType="1"/>
          </p:cNvSpPr>
          <p:nvPr/>
        </p:nvSpPr>
        <p:spPr bwMode="auto">
          <a:xfrm flipH="1" flipV="1">
            <a:off x="5638800" y="3886200"/>
            <a:ext cx="1219200" cy="152400"/>
          </a:xfrm>
          <a:prstGeom prst="line">
            <a:avLst/>
          </a:prstGeom>
          <a:noFill/>
          <a:ln w="28575">
            <a:solidFill>
              <a:srgbClr val="FF036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descr="Rectangle: Click to edit Master text styles&#10;Second level&#10;Third level&#10;Fourth level&#10;Fifth level">
            <a:extLst>
              <a:ext uri="{FF2B5EF4-FFF2-40B4-BE49-F238E27FC236}">
                <a16:creationId xmlns:a16="http://schemas.microsoft.com/office/drawing/2014/main" id="{70DE4F51-C747-489E-8996-F9DDDEE240B0}"/>
              </a:ext>
            </a:extLst>
          </p:cNvPr>
          <p:cNvSpPr>
            <a:spLocks noGrp="1" noChangeArrowheads="1"/>
          </p:cNvSpPr>
          <p:nvPr>
            <p:ph type="body" idx="1"/>
          </p:nvPr>
        </p:nvSpPr>
        <p:spPr>
          <a:xfrm>
            <a:off x="971550" y="1989138"/>
            <a:ext cx="7943850" cy="4335462"/>
          </a:xfrm>
          <a:noFill/>
        </p:spPr>
        <p:txBody>
          <a:bodyPr/>
          <a:lstStyle/>
          <a:p>
            <a:pPr eaLnBrk="1" hangingPunct="1"/>
            <a:r>
              <a:rPr lang="zh-CN" altLang="en-US">
                <a:latin typeface="楷体_GB2312" pitchFamily="49" charset="-122"/>
              </a:rPr>
              <a:t>硬盘：</a:t>
            </a:r>
          </a:p>
          <a:p>
            <a:pPr lvl="1" eaLnBrk="1" hangingPunct="1"/>
            <a:r>
              <a:rPr lang="zh-CN" altLang="en-US">
                <a:latin typeface="楷体_GB2312" pitchFamily="49" charset="-122"/>
              </a:rPr>
              <a:t>固定头磁盘：每个磁道设置一个磁头，变换磁道时不需要磁头的机械移动，速度快但成本高</a:t>
            </a:r>
          </a:p>
          <a:p>
            <a:pPr lvl="1" eaLnBrk="1" hangingPunct="1"/>
            <a:endParaRPr lang="zh-CN" altLang="en-US">
              <a:latin typeface="楷体_GB2312" pitchFamily="49" charset="-122"/>
            </a:endParaRPr>
          </a:p>
          <a:p>
            <a:pPr lvl="1" eaLnBrk="1" hangingPunct="1"/>
            <a:r>
              <a:rPr lang="zh-CN" altLang="en-US">
                <a:latin typeface="楷体_GB2312" pitchFamily="49" charset="-122"/>
              </a:rPr>
              <a:t>移动头磁盘：一个盘面只有一个磁头，变换磁道时需要移动磁头，速度慢但成本低</a:t>
            </a:r>
          </a:p>
        </p:txBody>
      </p:sp>
      <p:sp>
        <p:nvSpPr>
          <p:cNvPr id="20483" name="Rectangle 3">
            <a:extLst>
              <a:ext uri="{FF2B5EF4-FFF2-40B4-BE49-F238E27FC236}">
                <a16:creationId xmlns:a16="http://schemas.microsoft.com/office/drawing/2014/main" id="{168C44B8-8215-42E8-812F-87734ECE95DA}"/>
              </a:ext>
            </a:extLst>
          </p:cNvPr>
          <p:cNvSpPr>
            <a:spLocks noGrp="1" noChangeArrowheads="1"/>
          </p:cNvSpPr>
          <p:nvPr>
            <p:ph type="title"/>
          </p:nvPr>
        </p:nvSpPr>
        <p:spPr>
          <a:xfrm>
            <a:off x="609600" y="304800"/>
            <a:ext cx="7772400" cy="762000"/>
          </a:xfrm>
        </p:spPr>
        <p:txBody>
          <a:bodyPr/>
          <a:lstStyle/>
          <a:p>
            <a:pPr eaLnBrk="1" hangingPunct="1"/>
            <a:r>
              <a:rPr lang="zh-CN" altLang="en-US"/>
              <a:t>磁盘概述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descr="Rectangle: Click to edit Master text styles&#10;Second level&#10;Third level&#10;Fourth level&#10;Fifth level">
            <a:extLst>
              <a:ext uri="{FF2B5EF4-FFF2-40B4-BE49-F238E27FC236}">
                <a16:creationId xmlns:a16="http://schemas.microsoft.com/office/drawing/2014/main" id="{B410CA62-3EBE-4DF7-8F0A-517DC43A7BA8}"/>
              </a:ext>
            </a:extLst>
          </p:cNvPr>
          <p:cNvSpPr>
            <a:spLocks noGrp="1" noChangeArrowheads="1"/>
          </p:cNvSpPr>
          <p:nvPr>
            <p:ph type="body" idx="1"/>
          </p:nvPr>
        </p:nvSpPr>
        <p:spPr>
          <a:xfrm>
            <a:off x="304800" y="1524000"/>
            <a:ext cx="8610600" cy="4800600"/>
          </a:xfrm>
          <a:noFill/>
        </p:spPr>
        <p:txBody>
          <a:bodyPr/>
          <a:lstStyle/>
          <a:p>
            <a:pPr eaLnBrk="1" hangingPunct="1">
              <a:lnSpc>
                <a:spcPct val="90000"/>
              </a:lnSpc>
            </a:pPr>
            <a:r>
              <a:rPr lang="zh-CN" altLang="en-US">
                <a:latin typeface="楷体_GB2312" pitchFamily="49" charset="-122"/>
              </a:rPr>
              <a:t>信息记录在磁道上，多个盘片，正反两面都用来记录信息，每面一个</a:t>
            </a:r>
            <a:r>
              <a:rPr lang="zh-CN" altLang="en-US">
                <a:solidFill>
                  <a:srgbClr val="FF0369"/>
                </a:solidFill>
                <a:latin typeface="楷体_GB2312" pitchFamily="49" charset="-122"/>
              </a:rPr>
              <a:t>磁头</a:t>
            </a:r>
          </a:p>
          <a:p>
            <a:pPr eaLnBrk="1" hangingPunct="1">
              <a:lnSpc>
                <a:spcPct val="90000"/>
              </a:lnSpc>
            </a:pPr>
            <a:r>
              <a:rPr lang="zh-CN" altLang="en-US">
                <a:latin typeface="楷体_GB2312" pitchFamily="49" charset="-122"/>
              </a:rPr>
              <a:t>所有盘面中处于同一磁道号上的所有磁道组成一个</a:t>
            </a:r>
            <a:r>
              <a:rPr lang="zh-CN" altLang="en-US">
                <a:solidFill>
                  <a:srgbClr val="FF0369"/>
                </a:solidFill>
                <a:latin typeface="楷体_GB2312" pitchFamily="49" charset="-122"/>
              </a:rPr>
              <a:t>柱面</a:t>
            </a:r>
          </a:p>
          <a:p>
            <a:pPr eaLnBrk="1" hangingPunct="1">
              <a:lnSpc>
                <a:spcPct val="90000"/>
              </a:lnSpc>
            </a:pPr>
            <a:r>
              <a:rPr lang="zh-CN" altLang="en-US">
                <a:solidFill>
                  <a:srgbClr val="FF0369"/>
                </a:solidFill>
                <a:latin typeface="楷体_GB2312" pitchFamily="49" charset="-122"/>
              </a:rPr>
              <a:t>扇区</a:t>
            </a:r>
            <a:r>
              <a:rPr lang="zh-CN" altLang="en-US">
                <a:latin typeface="楷体_GB2312" pitchFamily="49" charset="-122"/>
              </a:rPr>
              <a:t>大小为512字节 </a:t>
            </a:r>
          </a:p>
          <a:p>
            <a:pPr eaLnBrk="1" hangingPunct="1">
              <a:lnSpc>
                <a:spcPct val="90000"/>
              </a:lnSpc>
            </a:pPr>
            <a:r>
              <a:rPr lang="zh-CN" altLang="en-US">
                <a:latin typeface="楷体_GB2312" pitchFamily="49" charset="-122"/>
              </a:rPr>
              <a:t>物理地址形式：</a:t>
            </a:r>
          </a:p>
          <a:p>
            <a:pPr lvl="1" eaLnBrk="1" hangingPunct="1">
              <a:lnSpc>
                <a:spcPct val="90000"/>
              </a:lnSpc>
            </a:pPr>
            <a:r>
              <a:rPr lang="zh-CN" altLang="en-US">
                <a:latin typeface="楷体_GB2312" pitchFamily="49" charset="-122"/>
              </a:rPr>
              <a:t>    柱面号		</a:t>
            </a:r>
          </a:p>
          <a:p>
            <a:pPr lvl="1" eaLnBrk="1" hangingPunct="1">
              <a:lnSpc>
                <a:spcPct val="90000"/>
              </a:lnSpc>
            </a:pPr>
            <a:r>
              <a:rPr lang="zh-CN" altLang="en-US">
                <a:latin typeface="楷体_GB2312" pitchFamily="49" charset="-122"/>
              </a:rPr>
              <a:t>    磁头号</a:t>
            </a:r>
          </a:p>
          <a:p>
            <a:pPr lvl="1" eaLnBrk="1" hangingPunct="1">
              <a:lnSpc>
                <a:spcPct val="90000"/>
              </a:lnSpc>
            </a:pPr>
            <a:r>
              <a:rPr lang="zh-CN" altLang="en-US">
                <a:latin typeface="楷体_GB2312" pitchFamily="49" charset="-122"/>
              </a:rPr>
              <a:t>    扇区号</a:t>
            </a:r>
          </a:p>
        </p:txBody>
      </p:sp>
      <p:sp>
        <p:nvSpPr>
          <p:cNvPr id="21507" name="Rectangle 3">
            <a:extLst>
              <a:ext uri="{FF2B5EF4-FFF2-40B4-BE49-F238E27FC236}">
                <a16:creationId xmlns:a16="http://schemas.microsoft.com/office/drawing/2014/main" id="{CAEE0729-0213-49D9-A271-38CA1D721AF5}"/>
              </a:ext>
            </a:extLst>
          </p:cNvPr>
          <p:cNvSpPr>
            <a:spLocks noGrp="1" noChangeArrowheads="1"/>
          </p:cNvSpPr>
          <p:nvPr>
            <p:ph type="title"/>
          </p:nvPr>
        </p:nvSpPr>
        <p:spPr>
          <a:xfrm>
            <a:off x="609600" y="304800"/>
            <a:ext cx="7772400" cy="762000"/>
          </a:xfrm>
        </p:spPr>
        <p:txBody>
          <a:bodyPr/>
          <a:lstStyle/>
          <a:p>
            <a:pPr eaLnBrk="1" hangingPunct="1"/>
            <a:r>
              <a:rPr lang="zh-CN" altLang="en-US" dirty="0"/>
              <a:t>柱面、磁头、扇区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1936A-AA03-4BEB-9032-B5BB16FAB31F}"/>
              </a:ext>
            </a:extLst>
          </p:cNvPr>
          <p:cNvSpPr>
            <a:spLocks noGrp="1"/>
          </p:cNvSpPr>
          <p:nvPr>
            <p:ph type="title"/>
          </p:nvPr>
        </p:nvSpPr>
        <p:spPr/>
        <p:txBody>
          <a:bodyPr/>
          <a:lstStyle/>
          <a:p>
            <a:r>
              <a:rPr lang="zh-CN" altLang="en-US" dirty="0"/>
              <a:t>柱面、磁头、扇区</a:t>
            </a:r>
          </a:p>
        </p:txBody>
      </p:sp>
      <p:sp>
        <p:nvSpPr>
          <p:cNvPr id="3" name="内容占位符 2">
            <a:extLst>
              <a:ext uri="{FF2B5EF4-FFF2-40B4-BE49-F238E27FC236}">
                <a16:creationId xmlns:a16="http://schemas.microsoft.com/office/drawing/2014/main" id="{6C6FA4FC-F826-45D1-AC49-C58BA74119A8}"/>
              </a:ext>
            </a:extLst>
          </p:cNvPr>
          <p:cNvSpPr>
            <a:spLocks noGrp="1"/>
          </p:cNvSpPr>
          <p:nvPr>
            <p:ph idx="1"/>
          </p:nvPr>
        </p:nvSpPr>
        <p:spPr/>
        <p:txBody>
          <a:bodyPr>
            <a:normAutofit fontScale="92500"/>
          </a:bodyPr>
          <a:lstStyle/>
          <a:p>
            <a:r>
              <a:rPr lang="zh-CN" altLang="zh-CN" dirty="0"/>
              <a:t>假设一个磁盘组共有</a:t>
            </a:r>
            <a:r>
              <a:rPr lang="en-US" altLang="zh-CN" dirty="0"/>
              <a:t>100</a:t>
            </a:r>
            <a:r>
              <a:rPr lang="zh-CN" altLang="zh-CN" dirty="0"/>
              <a:t>个柱面，每面有</a:t>
            </a:r>
            <a:r>
              <a:rPr lang="en-US" altLang="zh-CN" dirty="0"/>
              <a:t>8</a:t>
            </a:r>
            <a:r>
              <a:rPr lang="zh-CN" altLang="zh-CN" dirty="0"/>
              <a:t>个磁道，每个盘面被分成</a:t>
            </a:r>
            <a:r>
              <a:rPr lang="en-US" altLang="zh-CN" dirty="0"/>
              <a:t>4</a:t>
            </a:r>
            <a:r>
              <a:rPr lang="zh-CN" altLang="zh-CN" dirty="0"/>
              <a:t>个扇区。若逻辑记录的大小与扇区大小一致，柱面、磁道、扇区的编号均从</a:t>
            </a:r>
            <a:r>
              <a:rPr lang="en-US" altLang="zh-CN" dirty="0"/>
              <a:t>“0”</a:t>
            </a:r>
            <a:r>
              <a:rPr lang="zh-CN" altLang="zh-CN" dirty="0"/>
              <a:t>开始，现用字长为</a:t>
            </a:r>
            <a:r>
              <a:rPr lang="en-US" altLang="zh-CN" dirty="0"/>
              <a:t>16</a:t>
            </a:r>
            <a:r>
              <a:rPr lang="zh-CN" altLang="zh-CN" dirty="0"/>
              <a:t>位的</a:t>
            </a:r>
            <a:r>
              <a:rPr lang="en-US" altLang="zh-CN" dirty="0"/>
              <a:t>200</a:t>
            </a:r>
            <a:r>
              <a:rPr lang="zh-CN" altLang="zh-CN" dirty="0"/>
              <a:t>个字</a:t>
            </a:r>
            <a:r>
              <a:rPr lang="en-US" altLang="zh-CN" dirty="0"/>
              <a:t>(</a:t>
            </a:r>
            <a:r>
              <a:rPr lang="zh-CN" altLang="zh-CN" dirty="0"/>
              <a:t>第</a:t>
            </a:r>
            <a:r>
              <a:rPr lang="en-US" altLang="zh-CN" dirty="0"/>
              <a:t>0</a:t>
            </a:r>
            <a:r>
              <a:rPr lang="zh-CN" altLang="zh-CN" dirty="0"/>
              <a:t>字～第</a:t>
            </a:r>
            <a:r>
              <a:rPr lang="en-US" altLang="zh-CN" dirty="0"/>
              <a:t>199</a:t>
            </a:r>
            <a:r>
              <a:rPr lang="zh-CN" altLang="zh-CN" dirty="0"/>
              <a:t>字</a:t>
            </a:r>
            <a:r>
              <a:rPr lang="en-US" altLang="zh-CN" dirty="0"/>
              <a:t>)</a:t>
            </a:r>
            <a:r>
              <a:rPr lang="zh-CN" altLang="zh-CN" dirty="0"/>
              <a:t>组成位示图来指示磁盘空间的使用情况请问：</a:t>
            </a:r>
          </a:p>
          <a:p>
            <a:r>
              <a:rPr lang="en-US" altLang="zh-CN" dirty="0"/>
              <a:t>(1)</a:t>
            </a:r>
            <a:r>
              <a:rPr lang="zh-CN" altLang="zh-CN" dirty="0"/>
              <a:t>文件系统发现位示图中第</a:t>
            </a:r>
            <a:r>
              <a:rPr lang="en-US" altLang="zh-CN" dirty="0"/>
              <a:t>15</a:t>
            </a:r>
            <a:r>
              <a:rPr lang="zh-CN" altLang="zh-CN" dirty="0"/>
              <a:t>字第</a:t>
            </a:r>
            <a:r>
              <a:rPr lang="en-US" altLang="zh-CN" dirty="0"/>
              <a:t>7</a:t>
            </a:r>
            <a:r>
              <a:rPr lang="zh-CN" altLang="zh-CN" dirty="0"/>
              <a:t>位为</a:t>
            </a:r>
            <a:r>
              <a:rPr lang="en-US" altLang="zh-CN" dirty="0"/>
              <a:t>0</a:t>
            </a:r>
            <a:r>
              <a:rPr lang="zh-CN" altLang="zh-CN" dirty="0"/>
              <a:t>而准备分配给某一记录时，该记录会存放到磁盘的哪一块上</a:t>
            </a:r>
            <a:r>
              <a:rPr lang="en-US" altLang="zh-CN" dirty="0"/>
              <a:t>?</a:t>
            </a:r>
            <a:r>
              <a:rPr lang="zh-CN" altLang="zh-CN" dirty="0"/>
              <a:t>此块的物理位置</a:t>
            </a:r>
            <a:r>
              <a:rPr lang="en-US" altLang="zh-CN" dirty="0"/>
              <a:t>(</a:t>
            </a:r>
            <a:r>
              <a:rPr lang="zh-CN" altLang="zh-CN" dirty="0"/>
              <a:t>柱面号，磁头号和扇区号</a:t>
            </a:r>
            <a:r>
              <a:rPr lang="en-US" altLang="zh-CN" dirty="0"/>
              <a:t>)</a:t>
            </a:r>
            <a:r>
              <a:rPr lang="zh-CN" altLang="zh-CN" dirty="0"/>
              <a:t>如何</a:t>
            </a:r>
            <a:r>
              <a:rPr lang="en-US" altLang="zh-CN" dirty="0"/>
              <a:t>? </a:t>
            </a:r>
            <a:endParaRPr lang="zh-CN" altLang="zh-CN" dirty="0"/>
          </a:p>
          <a:p>
            <a:r>
              <a:rPr lang="en-US" altLang="zh-CN" dirty="0"/>
              <a:t>(2)</a:t>
            </a:r>
            <a:r>
              <a:rPr lang="zh-CN" altLang="zh-CN" dirty="0"/>
              <a:t>删除文件时要归还存储空间，第</a:t>
            </a:r>
            <a:r>
              <a:rPr lang="en-US" altLang="zh-CN" dirty="0"/>
              <a:t>56</a:t>
            </a:r>
            <a:r>
              <a:rPr lang="zh-CN" altLang="zh-CN" dirty="0"/>
              <a:t>柱面第</a:t>
            </a:r>
            <a:r>
              <a:rPr lang="en-US" altLang="zh-CN" dirty="0"/>
              <a:t>6</a:t>
            </a:r>
            <a:r>
              <a:rPr lang="zh-CN" altLang="zh-CN" dirty="0"/>
              <a:t>磁道第</a:t>
            </a:r>
            <a:r>
              <a:rPr lang="en-US" altLang="zh-CN" dirty="0"/>
              <a:t>3</a:t>
            </a:r>
            <a:r>
              <a:rPr lang="zh-CN" altLang="zh-CN" dirty="0"/>
              <a:t>扇区的块就变成了空闲块，此时，位示图中第几字第几位应由</a:t>
            </a:r>
            <a:r>
              <a:rPr lang="en-US" altLang="zh-CN" dirty="0"/>
              <a:t>1</a:t>
            </a:r>
            <a:r>
              <a:rPr lang="zh-CN" altLang="zh-CN" dirty="0"/>
              <a:t>改为</a:t>
            </a:r>
            <a:r>
              <a:rPr lang="en-US" altLang="zh-CN" dirty="0"/>
              <a:t>0?</a:t>
            </a:r>
            <a:endParaRPr lang="zh-CN" altLang="en-US" dirty="0"/>
          </a:p>
          <a:p>
            <a:endParaRPr lang="zh-CN" altLang="en-US" dirty="0"/>
          </a:p>
        </p:txBody>
      </p:sp>
    </p:spTree>
    <p:extLst>
      <p:ext uri="{BB962C8B-B14F-4D97-AF65-F5344CB8AC3E}">
        <p14:creationId xmlns:p14="http://schemas.microsoft.com/office/powerpoint/2010/main" val="270811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1936A-AA03-4BEB-9032-B5BB16FAB31F}"/>
              </a:ext>
            </a:extLst>
          </p:cNvPr>
          <p:cNvSpPr>
            <a:spLocks noGrp="1"/>
          </p:cNvSpPr>
          <p:nvPr>
            <p:ph type="title"/>
          </p:nvPr>
        </p:nvSpPr>
        <p:spPr>
          <a:xfrm>
            <a:off x="628650" y="138623"/>
            <a:ext cx="7886700" cy="607997"/>
          </a:xfrm>
        </p:spPr>
        <p:txBody>
          <a:bodyPr>
            <a:normAutofit fontScale="90000"/>
          </a:bodyPr>
          <a:lstStyle/>
          <a:p>
            <a:r>
              <a:rPr lang="zh-CN" altLang="en-US" dirty="0"/>
              <a:t>柱面、磁头、扇区</a:t>
            </a:r>
          </a:p>
        </p:txBody>
      </p:sp>
      <p:sp>
        <p:nvSpPr>
          <p:cNvPr id="3" name="内容占位符 2">
            <a:extLst>
              <a:ext uri="{FF2B5EF4-FFF2-40B4-BE49-F238E27FC236}">
                <a16:creationId xmlns:a16="http://schemas.microsoft.com/office/drawing/2014/main" id="{6C6FA4FC-F826-45D1-AC49-C58BA74119A8}"/>
              </a:ext>
            </a:extLst>
          </p:cNvPr>
          <p:cNvSpPr>
            <a:spLocks noGrp="1"/>
          </p:cNvSpPr>
          <p:nvPr>
            <p:ph idx="1"/>
          </p:nvPr>
        </p:nvSpPr>
        <p:spPr>
          <a:xfrm>
            <a:off x="519594" y="768612"/>
            <a:ext cx="7886700" cy="4351338"/>
          </a:xfrm>
        </p:spPr>
        <p:txBody>
          <a:bodyPr>
            <a:noAutofit/>
          </a:bodyPr>
          <a:lstStyle/>
          <a:p>
            <a:r>
              <a:rPr lang="zh-CN" altLang="zh-CN" sz="2400" dirty="0"/>
              <a:t>假设一个磁盘组共有</a:t>
            </a:r>
            <a:r>
              <a:rPr lang="en-US" altLang="zh-CN" sz="2400" dirty="0"/>
              <a:t>100</a:t>
            </a:r>
            <a:r>
              <a:rPr lang="zh-CN" altLang="zh-CN" sz="2400" dirty="0"/>
              <a:t>个柱面，每面有</a:t>
            </a:r>
            <a:r>
              <a:rPr lang="en-US" altLang="zh-CN" sz="2400" dirty="0"/>
              <a:t>8</a:t>
            </a:r>
            <a:r>
              <a:rPr lang="zh-CN" altLang="zh-CN" sz="2400" dirty="0"/>
              <a:t>个磁道，每个盘面被分成</a:t>
            </a:r>
            <a:r>
              <a:rPr lang="en-US" altLang="zh-CN" sz="2400" dirty="0"/>
              <a:t>4</a:t>
            </a:r>
            <a:r>
              <a:rPr lang="zh-CN" altLang="zh-CN" sz="2400" dirty="0"/>
              <a:t>个扇区。若逻辑记录的大小与扇区大小一致，柱面、磁道、扇区的编号均从</a:t>
            </a:r>
            <a:r>
              <a:rPr lang="en-US" altLang="zh-CN" sz="2400" dirty="0"/>
              <a:t>“0” </a:t>
            </a:r>
            <a:r>
              <a:rPr lang="zh-CN" altLang="zh-CN" sz="2400" dirty="0"/>
              <a:t>开始</a:t>
            </a:r>
            <a:r>
              <a:rPr lang="en-US" altLang="zh-CN" sz="2400" dirty="0"/>
              <a:t>      </a:t>
            </a:r>
            <a:r>
              <a:rPr lang="zh-CN" altLang="zh-CN" sz="2400" dirty="0"/>
              <a:t>第</a:t>
            </a:r>
            <a:r>
              <a:rPr lang="en-US" altLang="zh-CN" sz="2400" dirty="0"/>
              <a:t>15</a:t>
            </a:r>
            <a:r>
              <a:rPr lang="zh-CN" altLang="zh-CN" sz="2400" dirty="0"/>
              <a:t>字第</a:t>
            </a:r>
            <a:r>
              <a:rPr lang="en-US" altLang="zh-CN" sz="2400" dirty="0"/>
              <a:t>7</a:t>
            </a:r>
            <a:r>
              <a:rPr lang="zh-CN" altLang="zh-CN" sz="2400" dirty="0"/>
              <a:t>位</a:t>
            </a:r>
            <a:endParaRPr lang="en-US" altLang="zh-CN" sz="2400" dirty="0"/>
          </a:p>
          <a:p>
            <a:r>
              <a:rPr lang="zh-CN" altLang="zh-CN" sz="2400" dirty="0"/>
              <a:t>块号＝</a:t>
            </a:r>
            <a:r>
              <a:rPr lang="en-US" altLang="zh-CN" sz="2400" dirty="0"/>
              <a:t>15×</a:t>
            </a:r>
            <a:r>
              <a:rPr lang="zh-CN" altLang="zh-CN" sz="2400" dirty="0"/>
              <a:t>字长</a:t>
            </a:r>
            <a:r>
              <a:rPr lang="en-US" altLang="zh-CN" sz="2400" dirty="0"/>
              <a:t>+7</a:t>
            </a:r>
            <a:r>
              <a:rPr lang="zh-CN" altLang="zh-CN" sz="2400" dirty="0"/>
              <a:t>＝</a:t>
            </a:r>
            <a:r>
              <a:rPr lang="en-US" altLang="zh-CN" sz="2400" dirty="0"/>
              <a:t>15×16+7</a:t>
            </a:r>
            <a:r>
              <a:rPr lang="zh-CN" altLang="zh-CN" sz="2400" dirty="0"/>
              <a:t>＝</a:t>
            </a:r>
            <a:r>
              <a:rPr lang="en-US" altLang="zh-CN" sz="2400" dirty="0"/>
              <a:t>247</a:t>
            </a:r>
            <a:r>
              <a:rPr lang="zh-CN" altLang="zh-CN" sz="2400" dirty="0"/>
              <a:t>；</a:t>
            </a:r>
            <a:endParaRPr lang="en-US" altLang="zh-CN" sz="2400" dirty="0"/>
          </a:p>
          <a:p>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柱面号＝［块号／每柱面扇区数］</a:t>
            </a:r>
            <a:endParaRPr lang="en-US" altLang="zh-CN" sz="2400" dirty="0">
              <a:latin typeface="黑体" panose="02010609060101010101" pitchFamily="49" charset="-122"/>
              <a:ea typeface="黑体" panose="02010609060101010101" pitchFamily="49" charset="-122"/>
            </a:endParaRPr>
          </a:p>
          <a:p>
            <a:pPr marL="0" indent="0">
              <a:buNone/>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[247</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(8×4)]</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7</a:t>
            </a:r>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磁头号＝</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块号</a:t>
            </a:r>
            <a:r>
              <a:rPr lang="en-US" altLang="zh-CN" sz="2400" dirty="0">
                <a:latin typeface="黑体" panose="02010609060101010101" pitchFamily="49" charset="-122"/>
                <a:ea typeface="黑体" panose="02010609060101010101" pitchFamily="49" charset="-122"/>
              </a:rPr>
              <a:t>mod</a:t>
            </a:r>
            <a:r>
              <a:rPr lang="zh-CN" altLang="zh-CN" sz="2400" dirty="0">
                <a:latin typeface="黑体" panose="02010609060101010101" pitchFamily="49" charset="-122"/>
                <a:ea typeface="黑体" panose="02010609060101010101" pitchFamily="49" charset="-122"/>
              </a:rPr>
              <a:t>每柱面扇区数</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／每盘面扇区数</a:t>
            </a:r>
            <a:r>
              <a:rPr lang="en-US" altLang="zh-CN" sz="2400" dirty="0">
                <a:latin typeface="黑体" panose="02010609060101010101" pitchFamily="49" charset="-122"/>
                <a:ea typeface="黑体" panose="02010609060101010101" pitchFamily="49" charset="-122"/>
              </a:rPr>
              <a:t>]</a:t>
            </a:r>
          </a:p>
          <a:p>
            <a:pPr marL="0" indent="0">
              <a:buNone/>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(247</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mod 32)</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4]</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扇区号＝</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块号</a:t>
            </a:r>
            <a:r>
              <a:rPr lang="en-US" altLang="zh-CN" sz="2400" dirty="0">
                <a:latin typeface="黑体" panose="02010609060101010101" pitchFamily="49" charset="-122"/>
                <a:ea typeface="黑体" panose="02010609060101010101" pitchFamily="49" charset="-122"/>
              </a:rPr>
              <a:t>mod</a:t>
            </a:r>
            <a:r>
              <a:rPr lang="zh-CN" altLang="zh-CN" sz="2400" dirty="0">
                <a:latin typeface="黑体" panose="02010609060101010101" pitchFamily="49" charset="-122"/>
                <a:ea typeface="黑体" panose="02010609060101010101" pitchFamily="49" charset="-122"/>
              </a:rPr>
              <a:t>每柱面扇区数</a:t>
            </a:r>
            <a:r>
              <a:rPr lang="en-US" altLang="zh-CN" sz="2400" dirty="0">
                <a:latin typeface="黑体" panose="02010609060101010101" pitchFamily="49" charset="-122"/>
                <a:ea typeface="黑体" panose="02010609060101010101" pitchFamily="49" charset="-122"/>
              </a:rPr>
              <a:t>)mod</a:t>
            </a:r>
            <a:r>
              <a:rPr lang="zh-CN" altLang="zh-CN" sz="2400" dirty="0">
                <a:latin typeface="黑体" panose="02010609060101010101" pitchFamily="49" charset="-122"/>
                <a:ea typeface="黑体" panose="02010609060101010101" pitchFamily="49" charset="-122"/>
              </a:rPr>
              <a:t>每盘面扇区数</a:t>
            </a:r>
            <a:endParaRPr lang="en-US" altLang="zh-CN" sz="2400" dirty="0">
              <a:latin typeface="黑体" panose="02010609060101010101" pitchFamily="49" charset="-122"/>
              <a:ea typeface="黑体" panose="02010609060101010101" pitchFamily="49" charset="-122"/>
            </a:endParaRPr>
          </a:p>
          <a:p>
            <a:pPr marL="0" indent="0">
              <a:buNone/>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(247</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mod 32)</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mod 4</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buFont typeface="Wingdings" panose="05000000000000000000" pitchFamily="2" charset="2"/>
              <a:buChar char="l"/>
            </a:pPr>
            <a:r>
              <a:rPr lang="zh-CN" altLang="zh-CN" sz="2400" dirty="0">
                <a:latin typeface="黑体" panose="02010609060101010101" pitchFamily="49" charset="-122"/>
                <a:ea typeface="黑体" panose="02010609060101010101" pitchFamily="49" charset="-122"/>
              </a:rPr>
              <a:t>所以该记录会存放在第</a:t>
            </a:r>
            <a:r>
              <a:rPr lang="en-US" altLang="zh-CN" sz="2400" dirty="0">
                <a:latin typeface="黑体" panose="02010609060101010101" pitchFamily="49" charset="-122"/>
                <a:ea typeface="黑体" panose="02010609060101010101" pitchFamily="49" charset="-122"/>
              </a:rPr>
              <a:t>247</a:t>
            </a:r>
            <a:r>
              <a:rPr lang="zh-CN" altLang="zh-CN" sz="2400" dirty="0">
                <a:latin typeface="黑体" panose="02010609060101010101" pitchFamily="49" charset="-122"/>
                <a:ea typeface="黑体" panose="02010609060101010101" pitchFamily="49" charset="-122"/>
              </a:rPr>
              <a:t>块上，即在第</a:t>
            </a:r>
            <a:r>
              <a:rPr lang="en-US" altLang="zh-CN" sz="2400" dirty="0">
                <a:latin typeface="黑体" panose="02010609060101010101" pitchFamily="49" charset="-122"/>
                <a:ea typeface="黑体" panose="02010609060101010101" pitchFamily="49" charset="-122"/>
              </a:rPr>
              <a:t>7</a:t>
            </a:r>
            <a:r>
              <a:rPr lang="zh-CN" altLang="zh-CN" sz="2400" dirty="0">
                <a:latin typeface="黑体" panose="02010609060101010101" pitchFamily="49" charset="-122"/>
                <a:ea typeface="黑体" panose="02010609060101010101" pitchFamily="49" charset="-122"/>
              </a:rPr>
              <a:t>个柱面，第</a:t>
            </a:r>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磁头</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第</a:t>
            </a:r>
            <a:r>
              <a:rPr lang="en-US" altLang="zh-CN" sz="2400" dirty="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个扇区上。</a:t>
            </a:r>
            <a:br>
              <a:rPr lang="en-US" altLang="zh-CN" sz="2400" dirty="0">
                <a:latin typeface="黑体" panose="02010609060101010101" pitchFamily="49" charset="-122"/>
                <a:ea typeface="黑体" panose="02010609060101010101" pitchFamily="49" charset="-122"/>
              </a:rPr>
            </a:b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7659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1936A-AA03-4BEB-9032-B5BB16FAB31F}"/>
              </a:ext>
            </a:extLst>
          </p:cNvPr>
          <p:cNvSpPr>
            <a:spLocks noGrp="1"/>
          </p:cNvSpPr>
          <p:nvPr>
            <p:ph type="title"/>
          </p:nvPr>
        </p:nvSpPr>
        <p:spPr/>
        <p:txBody>
          <a:bodyPr/>
          <a:lstStyle/>
          <a:p>
            <a:r>
              <a:rPr lang="zh-CN" altLang="en-US" dirty="0"/>
              <a:t>柱面、磁头、扇区</a:t>
            </a:r>
          </a:p>
        </p:txBody>
      </p:sp>
      <p:sp>
        <p:nvSpPr>
          <p:cNvPr id="3" name="内容占位符 2">
            <a:extLst>
              <a:ext uri="{FF2B5EF4-FFF2-40B4-BE49-F238E27FC236}">
                <a16:creationId xmlns:a16="http://schemas.microsoft.com/office/drawing/2014/main" id="{6C6FA4FC-F826-45D1-AC49-C58BA74119A8}"/>
              </a:ext>
            </a:extLst>
          </p:cNvPr>
          <p:cNvSpPr>
            <a:spLocks noGrp="1"/>
          </p:cNvSpPr>
          <p:nvPr>
            <p:ph idx="1"/>
          </p:nvPr>
        </p:nvSpPr>
        <p:spPr/>
        <p:txBody>
          <a:bodyPr>
            <a:normAutofit fontScale="70000" lnSpcReduction="20000"/>
          </a:bodyPr>
          <a:lstStyle/>
          <a:p>
            <a:r>
              <a:rPr lang="zh-CN" altLang="zh-CN" dirty="0"/>
              <a:t>第</a:t>
            </a:r>
            <a:r>
              <a:rPr lang="en-US" altLang="zh-CN" dirty="0"/>
              <a:t>56</a:t>
            </a:r>
            <a:r>
              <a:rPr lang="zh-CN" altLang="zh-CN" dirty="0"/>
              <a:t>柱面第</a:t>
            </a:r>
            <a:r>
              <a:rPr lang="en-US" altLang="zh-CN" dirty="0"/>
              <a:t>6</a:t>
            </a:r>
            <a:r>
              <a:rPr lang="zh-CN" altLang="zh-CN" dirty="0"/>
              <a:t>磁道第</a:t>
            </a:r>
            <a:r>
              <a:rPr lang="en-US" altLang="zh-CN" dirty="0"/>
              <a:t>3</a:t>
            </a:r>
            <a:r>
              <a:rPr lang="zh-CN" altLang="zh-CN" dirty="0"/>
              <a:t>扇区的块柱面，每面有</a:t>
            </a:r>
            <a:r>
              <a:rPr lang="en-US" altLang="zh-CN" dirty="0"/>
              <a:t>8</a:t>
            </a:r>
            <a:r>
              <a:rPr lang="zh-CN" altLang="zh-CN" dirty="0"/>
              <a:t>个磁道，每个盘面被分成</a:t>
            </a:r>
            <a:r>
              <a:rPr lang="en-US" altLang="zh-CN" dirty="0"/>
              <a:t>4</a:t>
            </a:r>
            <a:r>
              <a:rPr lang="zh-CN" altLang="zh-CN" dirty="0"/>
              <a:t>个扇区</a:t>
            </a:r>
            <a:endParaRPr lang="en-US" altLang="zh-CN" dirty="0"/>
          </a:p>
          <a:p>
            <a:endParaRPr lang="en-US" altLang="zh-CN" dirty="0">
              <a:latin typeface="黑体" panose="02010609060101010101" pitchFamily="49" charset="-122"/>
              <a:ea typeface="黑体" panose="02010609060101010101" pitchFamily="49" charset="-122"/>
            </a:endParaRPr>
          </a:p>
          <a:p>
            <a:r>
              <a:rPr lang="zh-CN" altLang="zh-CN" dirty="0">
                <a:latin typeface="黑体" panose="02010609060101010101" pitchFamily="49" charset="-122"/>
                <a:ea typeface="黑体" panose="02010609060101010101" pitchFamily="49" charset="-122"/>
              </a:rPr>
              <a:t>块号＝柱面号</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每柱面扇区数</a:t>
            </a:r>
            <a:endParaRPr lang="en-US" altLang="zh-CN" dirty="0">
              <a:latin typeface="黑体" panose="02010609060101010101" pitchFamily="49" charset="-122"/>
              <a:ea typeface="黑体" panose="02010609060101010101" pitchFamily="49" charset="-122"/>
            </a:endParaRP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＋磁头号</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每盘面扇区数</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扇区号</a:t>
            </a:r>
            <a:endParaRPr lang="en-US" altLang="zh-CN" dirty="0">
              <a:latin typeface="黑体" panose="02010609060101010101" pitchFamily="49" charset="-122"/>
              <a:ea typeface="黑体" panose="02010609060101010101" pitchFamily="49" charset="-122"/>
            </a:endParaRP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56×(8×4)</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6×4+3</a:t>
            </a: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1819 </a:t>
            </a:r>
            <a:r>
              <a:rPr lang="zh-CN"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r>
              <a:rPr lang="zh-CN" altLang="zh-CN" dirty="0">
                <a:latin typeface="黑体" panose="02010609060101010101" pitchFamily="49" charset="-122"/>
                <a:ea typeface="黑体" panose="02010609060101010101" pitchFamily="49" charset="-122"/>
              </a:rPr>
              <a:t>字号＝块号／字长</a:t>
            </a:r>
            <a:endParaRPr lang="en-US" altLang="zh-CN" dirty="0">
              <a:latin typeface="黑体" panose="02010609060101010101" pitchFamily="49" charset="-122"/>
              <a:ea typeface="黑体" panose="02010609060101010101" pitchFamily="49" charset="-122"/>
            </a:endParaRP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1819</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16</a:t>
            </a: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113</a:t>
            </a:r>
            <a:r>
              <a:rPr lang="zh-CN"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r>
              <a:rPr lang="zh-CN" altLang="zh-CN" dirty="0">
                <a:latin typeface="黑体" panose="02010609060101010101" pitchFamily="49" charset="-122"/>
                <a:ea typeface="黑体" panose="02010609060101010101" pitchFamily="49" charset="-122"/>
              </a:rPr>
              <a:t>位号＝块号</a:t>
            </a:r>
            <a:r>
              <a:rPr lang="en-US" altLang="zh-CN" dirty="0">
                <a:latin typeface="黑体" panose="02010609060101010101" pitchFamily="49" charset="-122"/>
                <a:ea typeface="黑体" panose="02010609060101010101" pitchFamily="49" charset="-122"/>
              </a:rPr>
              <a:t>mod</a:t>
            </a:r>
            <a:r>
              <a:rPr lang="zh-CN" altLang="zh-CN" dirty="0">
                <a:latin typeface="黑体" panose="02010609060101010101" pitchFamily="49" charset="-122"/>
                <a:ea typeface="黑体" panose="02010609060101010101" pitchFamily="49" charset="-122"/>
              </a:rPr>
              <a:t>字长</a:t>
            </a:r>
            <a:endParaRPr lang="en-US" altLang="zh-CN" dirty="0">
              <a:latin typeface="黑体" panose="02010609060101010101" pitchFamily="49" charset="-122"/>
              <a:ea typeface="黑体" panose="02010609060101010101" pitchFamily="49" charset="-122"/>
            </a:endParaRPr>
          </a:p>
          <a:p>
            <a:pPr marL="0" indent="0">
              <a:buNone/>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1819</a:t>
            </a:r>
            <a:r>
              <a:rPr lang="zh-CN" altLang="zh-CN"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mod 16=11</a:t>
            </a:r>
            <a:r>
              <a:rPr lang="zh-CN"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zh-CN" altLang="zh-CN" dirty="0">
                <a:latin typeface="黑体" panose="02010609060101010101" pitchFamily="49" charset="-122"/>
                <a:ea typeface="黑体" panose="02010609060101010101" pitchFamily="49" charset="-122"/>
              </a:rPr>
              <a:t>所以位示图中第</a:t>
            </a:r>
            <a:r>
              <a:rPr lang="en-US" altLang="zh-CN" dirty="0">
                <a:latin typeface="黑体" panose="02010609060101010101" pitchFamily="49" charset="-122"/>
                <a:ea typeface="黑体" panose="02010609060101010101" pitchFamily="49" charset="-122"/>
              </a:rPr>
              <a:t>113</a:t>
            </a:r>
            <a:r>
              <a:rPr lang="zh-CN" altLang="zh-CN" dirty="0">
                <a:latin typeface="黑体" panose="02010609060101010101" pitchFamily="49" charset="-122"/>
                <a:ea typeface="黑体" panose="02010609060101010101" pitchFamily="49" charset="-122"/>
              </a:rPr>
              <a:t>字第</a:t>
            </a:r>
            <a:r>
              <a:rPr lang="en-US" altLang="zh-CN" dirty="0">
                <a:latin typeface="黑体" panose="02010609060101010101" pitchFamily="49" charset="-122"/>
                <a:ea typeface="黑体" panose="02010609060101010101" pitchFamily="49" charset="-122"/>
              </a:rPr>
              <a:t>11</a:t>
            </a:r>
            <a:r>
              <a:rPr lang="zh-CN" altLang="zh-CN" dirty="0">
                <a:latin typeface="黑体" panose="02010609060101010101" pitchFamily="49" charset="-122"/>
                <a:ea typeface="黑体" panose="02010609060101010101" pitchFamily="49" charset="-122"/>
              </a:rPr>
              <a:t>位应由</a:t>
            </a:r>
            <a:r>
              <a:rPr lang="en-US" altLang="zh-CN" dirty="0">
                <a:latin typeface="黑体" panose="02010609060101010101" pitchFamily="49" charset="-122"/>
                <a:ea typeface="黑体" panose="02010609060101010101" pitchFamily="49" charset="-122"/>
              </a:rPr>
              <a:t>1</a:t>
            </a:r>
            <a:r>
              <a:rPr lang="zh-CN" altLang="zh-CN" dirty="0">
                <a:latin typeface="黑体" panose="02010609060101010101" pitchFamily="49" charset="-122"/>
                <a:ea typeface="黑体" panose="02010609060101010101" pitchFamily="49" charset="-122"/>
              </a:rPr>
              <a:t>变成</a:t>
            </a:r>
            <a:r>
              <a:rPr lang="en-US" altLang="zh-CN" dirty="0">
                <a:latin typeface="黑体" panose="02010609060101010101" pitchFamily="49" charset="-122"/>
                <a:ea typeface="黑体" panose="02010609060101010101" pitchFamily="49" charset="-122"/>
              </a:rPr>
              <a:t>0</a:t>
            </a:r>
            <a:r>
              <a:rPr lang="zh-CN"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93311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磁盘写原理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461697" y="2493235"/>
            <a:ext cx="3736759" cy="2862322"/>
          </a:xfrm>
          <a:prstGeom prst="rect">
            <a:avLst/>
          </a:prstGeom>
          <a:ln>
            <a:solidFill>
              <a:schemeClr val="accent1"/>
            </a:solidFill>
          </a:ln>
        </p:spPr>
        <p:txBody>
          <a:bodyPr wrap="square">
            <a:spAutoFit/>
          </a:bodyPr>
          <a:lstStyle/>
          <a:p>
            <a:pPr>
              <a:lnSpc>
                <a:spcPct val="125000"/>
              </a:lnSpc>
              <a:spcAft>
                <a:spcPts val="0"/>
              </a:spcAft>
            </a:pPr>
            <a:r>
              <a:rPr lang="zh-CN" altLang="zh-CN" sz="24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文件的记录在同一盘组上存放时，应先集中放在一个柱面上，然后再顺序存放在相邻的柱面上，对应同一柱面，则应该按盘面的次序顺序存放</a:t>
            </a:r>
            <a:r>
              <a:rPr lang="zh-CN" altLang="en-US" sz="24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5" name="矩形 4"/>
          <p:cNvSpPr/>
          <p:nvPr/>
        </p:nvSpPr>
        <p:spPr>
          <a:xfrm>
            <a:off x="4334933" y="1657997"/>
            <a:ext cx="4696794" cy="400110"/>
          </a:xfrm>
          <a:prstGeom prst="rect">
            <a:avLst/>
          </a:prstGeom>
          <a:ln>
            <a:solidFill>
              <a:schemeClr val="accent1"/>
            </a:solidFill>
          </a:ln>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最先是第</a:t>
            </a:r>
            <a:r>
              <a:rPr lang="en-US"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磁道的第一磁头下的所有扇区</a:t>
            </a:r>
            <a:endParaRPr lang="zh-CN" altLang="en-US" sz="2000" b="1" dirty="0">
              <a:latin typeface="华文楷体" panose="02010600040101010101" pitchFamily="2" charset="-122"/>
              <a:ea typeface="华文楷体" panose="02010600040101010101" pitchFamily="2" charset="-122"/>
            </a:endParaRPr>
          </a:p>
        </p:txBody>
      </p:sp>
      <p:sp>
        <p:nvSpPr>
          <p:cNvPr id="6" name="矩形 5"/>
          <p:cNvSpPr/>
          <p:nvPr/>
        </p:nvSpPr>
        <p:spPr>
          <a:xfrm>
            <a:off x="5125646" y="2721162"/>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然后，是同一柱面的下一磁头</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4691319" y="3738073"/>
            <a:ext cx="4108817" cy="369332"/>
          </a:xfrm>
          <a:prstGeom prst="rect">
            <a:avLst/>
          </a:prstGeom>
          <a:ln>
            <a:solidFill>
              <a:schemeClr val="accent1"/>
            </a:solidFill>
          </a:ln>
        </p:spPr>
        <p:txBody>
          <a:bodyPr wrap="non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一个柱面存储满后就推进到下一个柱面</a:t>
            </a:r>
            <a:endParaRPr lang="zh-CN" altLang="en-US" b="1" dirty="0">
              <a:latin typeface="华文楷体" panose="02010600040101010101" pitchFamily="2" charset="-122"/>
              <a:ea typeface="华文楷体" panose="02010600040101010101" pitchFamily="2" charset="-122"/>
            </a:endParaRPr>
          </a:p>
        </p:txBody>
      </p:sp>
      <p:sp>
        <p:nvSpPr>
          <p:cNvPr id="8" name="矩形 7"/>
          <p:cNvSpPr/>
          <p:nvPr/>
        </p:nvSpPr>
        <p:spPr>
          <a:xfrm>
            <a:off x="5125647" y="4801559"/>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直到把文件内容全部写入磁盘</a:t>
            </a:r>
            <a:endParaRPr lang="zh-CN" altLang="en-US" sz="2000" b="1" dirty="0">
              <a:latin typeface="华文楷体" panose="02010600040101010101" pitchFamily="2" charset="-122"/>
              <a:ea typeface="华文楷体" panose="02010600040101010101" pitchFamily="2" charset="-122"/>
            </a:endParaRPr>
          </a:p>
        </p:txBody>
      </p:sp>
      <p:sp>
        <p:nvSpPr>
          <p:cNvPr id="12" name="下箭头 11"/>
          <p:cNvSpPr/>
          <p:nvPr/>
        </p:nvSpPr>
        <p:spPr>
          <a:xfrm>
            <a:off x="6683330" y="2058107"/>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6683330" y="3098145"/>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666397" y="4142218"/>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277921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磁盘读原理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4" name="矩形 3"/>
          <p:cNvSpPr/>
          <p:nvPr/>
        </p:nvSpPr>
        <p:spPr>
          <a:xfrm>
            <a:off x="813328" y="1690724"/>
            <a:ext cx="7635848" cy="3939540"/>
          </a:xfrm>
          <a:prstGeom prst="rect">
            <a:avLst/>
          </a:prstGeom>
        </p:spPr>
        <p:txBody>
          <a:bodyPr wrap="square">
            <a:spAutoFit/>
          </a:bodyPr>
          <a:lstStyle/>
          <a:p>
            <a:pPr indent="304800">
              <a:lnSpc>
                <a:spcPct val="125000"/>
              </a:lnSpc>
              <a:spcAft>
                <a:spcPts val="0"/>
              </a:spcAft>
            </a:pPr>
            <a:r>
              <a:rPr lang="zh-CN" altLang="zh-CN" sz="2000" b="1" dirty="0">
                <a:latin typeface="华文楷体" panose="02010600040101010101" pitchFamily="2" charset="-122"/>
                <a:ea typeface="华文楷体" panose="02010600040101010101" pitchFamily="2" charset="-122"/>
              </a:rPr>
              <a:t>磁盘读取数据时</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zh-CN" sz="2000" b="1"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）首先必须找到柱面，即磁头需要移动对准相应磁道，这个过</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程叫做寻道，所耗费时间叫做寻道时间，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）然后目标扇区旋转到磁头下，即磁盘旋转将目标扇区旋转到</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磁头下。这个过程耗费的时间叫做旋转时间。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即一次访盘请求（读</a:t>
            </a:r>
            <a:r>
              <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写）完成过程由三个动作组成：</a:t>
            </a:r>
            <a:endPar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）旋转延迟（时间）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3</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）数据传输（时间）</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矩形 14"/>
          <p:cNvSpPr/>
          <p:nvPr/>
        </p:nvSpPr>
        <p:spPr>
          <a:xfrm>
            <a:off x="877621" y="5630264"/>
            <a:ext cx="6810112" cy="452303"/>
          </a:xfrm>
          <a:prstGeom prst="rect">
            <a:avLst/>
          </a:prstGeom>
        </p:spPr>
        <p:txBody>
          <a:bodyPr wrap="square">
            <a:spAutoFit/>
          </a:bodyPr>
          <a:lstStyle/>
          <a:p>
            <a:pPr marL="400050" indent="267970">
              <a:lnSpc>
                <a:spcPct val="125000"/>
              </a:lnSpc>
            </a:pP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磁盘读写时间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寻道时间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延迟时间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传输时间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581586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3" name="矩形 2"/>
          <p:cNvSpPr/>
          <p:nvPr/>
        </p:nvSpPr>
        <p:spPr>
          <a:xfrm>
            <a:off x="1208738" y="3137637"/>
            <a:ext cx="6099671" cy="3046988"/>
          </a:xfrm>
          <a:prstGeom prst="rect">
            <a:avLst/>
          </a:prstGeom>
        </p:spPr>
        <p:txBody>
          <a:bodyPr wrap="square">
            <a:spAutoFit/>
          </a:bodyPr>
          <a:lstStyle/>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硬盘可分为</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Hard Disk Drive, HDD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机械硬盘采用磁性碟片来存储数据</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Solid State Disk, SSD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而固态硬盘通过闪存颗粒来存储数据。</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endParaRPr lang="zh-CN" altLang="en-US" sz="2400" b="1" dirty="0">
              <a:latin typeface="华文楷体" panose="02010600040101010101" pitchFamily="2" charset="-122"/>
              <a:ea typeface="华文楷体" panose="02010600040101010101" pitchFamily="2" charset="-122"/>
            </a:endParaRPr>
          </a:p>
        </p:txBody>
      </p:sp>
      <p:sp>
        <p:nvSpPr>
          <p:cNvPr id="5" name="矩形 4"/>
          <p:cNvSpPr/>
          <p:nvPr/>
        </p:nvSpPr>
        <p:spPr>
          <a:xfrm>
            <a:off x="659939" y="1748986"/>
            <a:ext cx="7351979" cy="1107996"/>
          </a:xfrm>
          <a:prstGeom prst="rect">
            <a:avLst/>
          </a:prstGeom>
        </p:spPr>
        <p:txBody>
          <a:bodyPr wrap="square">
            <a:spAutoFit/>
          </a:bodyPr>
          <a:lstStyle/>
          <a:p>
            <a:r>
              <a:rPr lang="en-US"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近二十年来，硬盘一直是存储介质的中坚力量，虽然无论是容量还是性能方面都有了翻天覆地的变化，但是现在它作为个人电脑的主要存储设备的地位依然不可动摇</a:t>
            </a:r>
            <a:r>
              <a:rPr lang="zh-CN" altLang="en-US"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200" b="1" dirty="0">
              <a:solidFill>
                <a:srgbClr val="00449A"/>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C199D6-EB8D-4D71-8B2E-AC0F5B5C77FB}"/>
              </a:ext>
            </a:extLst>
          </p:cNvPr>
          <p:cNvSpPr>
            <a:spLocks noGrp="1"/>
          </p:cNvSpPr>
          <p:nvPr>
            <p:ph type="body" sz="quarter" idx="12"/>
          </p:nvPr>
        </p:nvSpPr>
        <p:spPr/>
        <p:txBody>
          <a:bodyPr/>
          <a:lstStyle/>
          <a:p>
            <a:r>
              <a:rPr lang="zh-CN" altLang="en-US" dirty="0"/>
              <a:t>磁盘的访问过程</a:t>
            </a:r>
          </a:p>
        </p:txBody>
      </p:sp>
      <p:sp>
        <p:nvSpPr>
          <p:cNvPr id="3" name="内容占位符 2">
            <a:extLst>
              <a:ext uri="{FF2B5EF4-FFF2-40B4-BE49-F238E27FC236}">
                <a16:creationId xmlns:a16="http://schemas.microsoft.com/office/drawing/2014/main" id="{68A85374-4F0F-4435-98B9-E46873BFD14B}"/>
              </a:ext>
            </a:extLst>
          </p:cNvPr>
          <p:cNvSpPr>
            <a:spLocks noGrp="1"/>
          </p:cNvSpPr>
          <p:nvPr>
            <p:ph sz="quarter" idx="13"/>
          </p:nvPr>
        </p:nvSpPr>
        <p:spPr>
          <a:xfrm>
            <a:off x="638177" y="1304138"/>
            <a:ext cx="8005763" cy="3309807"/>
          </a:xfrm>
        </p:spPr>
        <p:txBody>
          <a:bodyPr/>
          <a:lstStyle/>
          <a:p>
            <a:r>
              <a:rPr lang="zh-CN" altLang="en-US" dirty="0">
                <a:latin typeface="Times New Roman" panose="02020603050405020304" pitchFamily="18" charset="0"/>
              </a:rPr>
              <a:t>由三个动作组成：</a:t>
            </a:r>
          </a:p>
          <a:p>
            <a:pPr lvl="1"/>
            <a:r>
              <a:rPr lang="zh-CN" altLang="en-US" dirty="0">
                <a:latin typeface="Times New Roman" panose="02020603050405020304" pitchFamily="18" charset="0"/>
              </a:rPr>
              <a:t>寻道 ：磁头移动定位到指定磁道</a:t>
            </a:r>
          </a:p>
          <a:p>
            <a:pPr lvl="1"/>
            <a:r>
              <a:rPr lang="zh-CN" altLang="en-US" dirty="0">
                <a:latin typeface="Times New Roman" panose="02020603050405020304" pitchFamily="18" charset="0"/>
              </a:rPr>
              <a:t>旋转延迟：等待指定扇区从磁头下旋转经过</a:t>
            </a:r>
          </a:p>
          <a:p>
            <a:pPr lvl="1"/>
            <a:r>
              <a:rPr lang="zh-CN" altLang="en-US" dirty="0">
                <a:latin typeface="Times New Roman" panose="02020603050405020304" pitchFamily="18" charset="0"/>
              </a:rPr>
              <a:t>数据传输：数据在磁盘与内存之间的实际传输</a:t>
            </a:r>
          </a:p>
          <a:p>
            <a:endParaRPr lang="zh-CN" altLang="en-US" dirty="0"/>
          </a:p>
        </p:txBody>
      </p:sp>
    </p:spTree>
    <p:extLst>
      <p:ext uri="{BB962C8B-B14F-4D97-AF65-F5344CB8AC3E}">
        <p14:creationId xmlns:p14="http://schemas.microsoft.com/office/powerpoint/2010/main" val="600103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3A9EF1-9ACB-4BB9-A3A7-0B49A6A01218}"/>
              </a:ext>
            </a:extLst>
          </p:cNvPr>
          <p:cNvSpPr>
            <a:spLocks noGrp="1"/>
          </p:cNvSpPr>
          <p:nvPr>
            <p:ph type="body" sz="quarter" idx="12"/>
          </p:nvPr>
        </p:nvSpPr>
        <p:spPr/>
        <p:txBody>
          <a:bodyPr/>
          <a:lstStyle/>
          <a:p>
            <a:r>
              <a:rPr lang="zh-CN" altLang="en-US" dirty="0"/>
              <a:t>磁盘的访问时间</a:t>
            </a:r>
          </a:p>
        </p:txBody>
      </p:sp>
      <p:sp>
        <p:nvSpPr>
          <p:cNvPr id="3" name="内容占位符 2">
            <a:extLst>
              <a:ext uri="{FF2B5EF4-FFF2-40B4-BE49-F238E27FC236}">
                <a16:creationId xmlns:a16="http://schemas.microsoft.com/office/drawing/2014/main" id="{4C1838A3-2793-4769-9711-F464FF88EB2D}"/>
              </a:ext>
            </a:extLst>
          </p:cNvPr>
          <p:cNvSpPr>
            <a:spLocks noGrp="1"/>
          </p:cNvSpPr>
          <p:nvPr>
            <p:ph sz="quarter" idx="13"/>
          </p:nvPr>
        </p:nvSpPr>
        <p:spPr>
          <a:xfrm>
            <a:off x="638177" y="1304138"/>
            <a:ext cx="8005763" cy="2957469"/>
          </a:xfrm>
        </p:spPr>
        <p:txBody>
          <a:bodyPr/>
          <a:lstStyle/>
          <a:p>
            <a:r>
              <a:rPr lang="zh-CN" altLang="en-US" dirty="0">
                <a:latin typeface="Times New Roman" panose="02020603050405020304" pitchFamily="18" charset="0"/>
              </a:rPr>
              <a:t>寻道时间</a:t>
            </a:r>
            <a:r>
              <a:rPr lang="en-US" altLang="zh-CN" dirty="0">
                <a:latin typeface="Times New Roman" panose="02020603050405020304" pitchFamily="18" charset="0"/>
              </a:rPr>
              <a:t>Ts：</a:t>
            </a:r>
            <a:r>
              <a:rPr lang="zh-CN" altLang="en-US" dirty="0">
                <a:latin typeface="Times New Roman" panose="02020603050405020304" pitchFamily="18" charset="0"/>
              </a:rPr>
              <a:t>大约几</a:t>
            </a:r>
            <a:r>
              <a:rPr lang="en-US" altLang="zh-CN" dirty="0" err="1">
                <a:latin typeface="Times New Roman" panose="02020603050405020304" pitchFamily="18" charset="0"/>
              </a:rPr>
              <a:t>ms</a:t>
            </a:r>
            <a:r>
              <a:rPr lang="zh-CN" altLang="en-US" dirty="0">
                <a:latin typeface="Times New Roman" panose="02020603050405020304" pitchFamily="18" charset="0"/>
              </a:rPr>
              <a:t>到几十</a:t>
            </a:r>
            <a:r>
              <a:rPr lang="en-US" altLang="zh-CN" dirty="0" err="1">
                <a:latin typeface="Times New Roman" panose="02020603050405020304" pitchFamily="18" charset="0"/>
              </a:rPr>
              <a:t>ms</a:t>
            </a:r>
            <a:endParaRPr lang="en-US" altLang="zh-CN" dirty="0">
              <a:latin typeface="Times New Roman" panose="02020603050405020304" pitchFamily="18" charset="0"/>
            </a:endParaRPr>
          </a:p>
          <a:p>
            <a:r>
              <a:rPr lang="zh-CN" altLang="en-US" dirty="0">
                <a:latin typeface="Times New Roman" panose="02020603050405020304" pitchFamily="18" charset="0"/>
              </a:rPr>
              <a:t>旋转延迟时间</a:t>
            </a:r>
            <a:r>
              <a:rPr lang="en-US" altLang="zh-CN" dirty="0">
                <a:latin typeface="Times New Roman" panose="02020603050405020304" pitchFamily="18" charset="0"/>
              </a:rPr>
              <a:t>Tr：</a:t>
            </a:r>
            <a:r>
              <a:rPr lang="zh-CN" altLang="en-US" dirty="0">
                <a:latin typeface="Times New Roman" panose="02020603050405020304" pitchFamily="18" charset="0"/>
              </a:rPr>
              <a:t>对于7200转/分，平均延迟时间为4.2</a:t>
            </a:r>
            <a:r>
              <a:rPr lang="en-US" altLang="zh-CN" dirty="0" err="1">
                <a:latin typeface="Times New Roman" panose="02020603050405020304" pitchFamily="18" charset="0"/>
              </a:rPr>
              <a:t>ms</a:t>
            </a:r>
            <a:endParaRPr lang="en-US" altLang="zh-CN" dirty="0">
              <a:latin typeface="Times New Roman" panose="02020603050405020304" pitchFamily="18" charset="0"/>
            </a:endParaRPr>
          </a:p>
          <a:p>
            <a:r>
              <a:rPr lang="zh-CN" altLang="en-US" dirty="0">
                <a:latin typeface="Times New Roman" panose="02020603050405020304" pitchFamily="18" charset="0"/>
              </a:rPr>
              <a:t>数据传输时间</a:t>
            </a:r>
            <a:r>
              <a:rPr lang="en-US" altLang="zh-CN" dirty="0">
                <a:latin typeface="Times New Roman" panose="02020603050405020304" pitchFamily="18" charset="0"/>
              </a:rPr>
              <a:t>Tt：</a:t>
            </a:r>
            <a:endParaRPr lang="zh-CN" altLang="en-US" dirty="0">
              <a:latin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88528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175BFD1-45D0-45F3-9FD3-42D928BD6273}"/>
              </a:ext>
            </a:extLst>
          </p:cNvPr>
          <p:cNvSpPr>
            <a:spLocks noGrp="1" noChangeArrowheads="1"/>
          </p:cNvSpPr>
          <p:nvPr>
            <p:ph type="title"/>
          </p:nvPr>
        </p:nvSpPr>
        <p:spPr/>
        <p:txBody>
          <a:bodyPr/>
          <a:lstStyle/>
          <a:p>
            <a:pPr eaLnBrk="1" hangingPunct="1"/>
            <a:r>
              <a:rPr lang="en-US" altLang="zh-CN" sz="4000" dirty="0">
                <a:solidFill>
                  <a:schemeClr val="tx1"/>
                </a:solidFill>
                <a:latin typeface="Times New Roman" panose="02020603050405020304" pitchFamily="18" charset="0"/>
              </a:rPr>
              <a:t>【</a:t>
            </a:r>
            <a:r>
              <a:rPr lang="zh-CN" altLang="en-US" sz="4000" dirty="0">
                <a:solidFill>
                  <a:schemeClr val="tx1"/>
                </a:solidFill>
                <a:latin typeface="Times New Roman" panose="02020603050405020304" pitchFamily="18" charset="0"/>
              </a:rPr>
              <a:t>思考</a:t>
            </a:r>
            <a:r>
              <a:rPr lang="en-US" altLang="zh-CN" sz="4000" dirty="0">
                <a:solidFill>
                  <a:schemeClr val="tx1"/>
                </a:solidFill>
                <a:latin typeface="Times New Roman" panose="02020603050405020304" pitchFamily="18" charset="0"/>
              </a:rPr>
              <a:t>】</a:t>
            </a:r>
            <a:endParaRPr lang="zh-CN" altLang="en-US" sz="4000" dirty="0">
              <a:solidFill>
                <a:schemeClr val="tx1"/>
              </a:solidFill>
              <a:latin typeface="Times New Roman" panose="02020603050405020304" pitchFamily="18" charset="0"/>
            </a:endParaRPr>
          </a:p>
        </p:txBody>
      </p:sp>
      <p:sp>
        <p:nvSpPr>
          <p:cNvPr id="33795" name="Rectangle 3" descr="Rectangle: Click to edit Master text styles&#10;Second level&#10;Third level&#10;Fourth level&#10;Fifth level">
            <a:extLst>
              <a:ext uri="{FF2B5EF4-FFF2-40B4-BE49-F238E27FC236}">
                <a16:creationId xmlns:a16="http://schemas.microsoft.com/office/drawing/2014/main" id="{2A6B6732-DA75-4976-A690-DB551CFF7745}"/>
              </a:ext>
            </a:extLst>
          </p:cNvPr>
          <p:cNvSpPr>
            <a:spLocks noGrp="1" noChangeArrowheads="1"/>
          </p:cNvSpPr>
          <p:nvPr>
            <p:ph type="body" idx="1"/>
          </p:nvPr>
        </p:nvSpPr>
        <p:spPr/>
        <p:txBody>
          <a:bodyPr/>
          <a:lstStyle/>
          <a:p>
            <a:pPr eaLnBrk="1" hangingPunct="1"/>
            <a:r>
              <a:rPr lang="zh-CN" altLang="en-US" sz="2800">
                <a:latin typeface="Times New Roman" panose="02020603050405020304" pitchFamily="18" charset="0"/>
              </a:rPr>
              <a:t>要提高磁盘的数据访问速度，主要应在哪方面下功夫？</a:t>
            </a:r>
          </a:p>
          <a:p>
            <a:pPr eaLnBrk="1" hangingPunct="1"/>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27A06D-C93F-4787-AA68-9CFDA3881039}"/>
              </a:ext>
            </a:extLst>
          </p:cNvPr>
          <p:cNvSpPr>
            <a:spLocks noGrp="1"/>
          </p:cNvSpPr>
          <p:nvPr>
            <p:ph type="body" sz="quarter" idx="12"/>
          </p:nvPr>
        </p:nvSpPr>
        <p:spPr/>
        <p:txBody>
          <a:bodyPr/>
          <a:lstStyle/>
          <a:p>
            <a:r>
              <a:rPr lang="zh-CN" altLang="en-US" dirty="0"/>
              <a:t>分析</a:t>
            </a:r>
          </a:p>
        </p:txBody>
      </p:sp>
      <p:sp>
        <p:nvSpPr>
          <p:cNvPr id="3" name="内容占位符 2">
            <a:extLst>
              <a:ext uri="{FF2B5EF4-FFF2-40B4-BE49-F238E27FC236}">
                <a16:creationId xmlns:a16="http://schemas.microsoft.com/office/drawing/2014/main" id="{CFE3E9A2-2EB2-4195-A161-F98B870777FC}"/>
              </a:ext>
            </a:extLst>
          </p:cNvPr>
          <p:cNvSpPr>
            <a:spLocks noGrp="1"/>
          </p:cNvSpPr>
          <p:nvPr>
            <p:ph sz="quarter" idx="13"/>
          </p:nvPr>
        </p:nvSpPr>
        <p:spPr>
          <a:xfrm>
            <a:off x="638177" y="1304138"/>
            <a:ext cx="8005763" cy="2124862"/>
          </a:xfrm>
        </p:spPr>
        <p:txBody>
          <a:bodyPr/>
          <a:lstStyle/>
          <a:p>
            <a:r>
              <a:rPr lang="zh-CN" altLang="en-US" dirty="0"/>
              <a:t>提高磁盘的访问速度</a:t>
            </a:r>
          </a:p>
          <a:p>
            <a:pPr lvl="1"/>
            <a:r>
              <a:rPr lang="zh-CN" altLang="en-US" dirty="0"/>
              <a:t>数据的合理组织</a:t>
            </a:r>
          </a:p>
          <a:p>
            <a:pPr lvl="1"/>
            <a:r>
              <a:rPr lang="zh-CN" altLang="en-US" dirty="0"/>
              <a:t>磁盘的调度算法</a:t>
            </a:r>
          </a:p>
          <a:p>
            <a:endParaRPr lang="zh-CN" altLang="en-US" dirty="0"/>
          </a:p>
        </p:txBody>
      </p:sp>
    </p:spTree>
    <p:extLst>
      <p:ext uri="{BB962C8B-B14F-4D97-AF65-F5344CB8AC3E}">
        <p14:creationId xmlns:p14="http://schemas.microsoft.com/office/powerpoint/2010/main" val="3028044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FBD07F-8832-42B4-9AE0-B39C98ECB58F}"/>
              </a:ext>
            </a:extLst>
          </p:cNvPr>
          <p:cNvSpPr>
            <a:spLocks noGrp="1"/>
          </p:cNvSpPr>
          <p:nvPr>
            <p:ph type="body" sz="quarter" idx="12"/>
          </p:nvPr>
        </p:nvSpPr>
        <p:spPr/>
        <p:txBody>
          <a:bodyPr/>
          <a:lstStyle/>
          <a:p>
            <a:r>
              <a:rPr lang="zh-CN" altLang="en-US" dirty="0"/>
              <a:t>磁盘调度算法</a:t>
            </a:r>
          </a:p>
        </p:txBody>
      </p:sp>
      <p:sp>
        <p:nvSpPr>
          <p:cNvPr id="3" name="内容占位符 2">
            <a:extLst>
              <a:ext uri="{FF2B5EF4-FFF2-40B4-BE49-F238E27FC236}">
                <a16:creationId xmlns:a16="http://schemas.microsoft.com/office/drawing/2014/main" id="{982FAA79-DE63-486D-AA2F-426308D7C5C3}"/>
              </a:ext>
            </a:extLst>
          </p:cNvPr>
          <p:cNvSpPr>
            <a:spLocks noGrp="1"/>
          </p:cNvSpPr>
          <p:nvPr>
            <p:ph sz="quarter" idx="13"/>
          </p:nvPr>
        </p:nvSpPr>
        <p:spPr>
          <a:xfrm>
            <a:off x="638177" y="1304138"/>
            <a:ext cx="8005763" cy="3561477"/>
          </a:xfrm>
        </p:spPr>
        <p:txBody>
          <a:bodyPr>
            <a:normAutofit lnSpcReduction="10000"/>
          </a:bodyPr>
          <a:lstStyle/>
          <a:p>
            <a:r>
              <a:rPr lang="zh-CN" altLang="en-US" sz="2800" dirty="0">
                <a:latin typeface="Times New Roman" panose="02020603050405020304" pitchFamily="18" charset="0"/>
              </a:rPr>
              <a:t>当多个访盘请求在等待时，采用一定的策略，降低平均磁盘服务时间，达到公平、高效</a:t>
            </a:r>
          </a:p>
          <a:p>
            <a:pPr lvl="1"/>
            <a:r>
              <a:rPr lang="zh-CN" altLang="en-US" sz="2400" dirty="0">
                <a:latin typeface="Times New Roman" panose="02020603050405020304" pitchFamily="18" charset="0"/>
              </a:rPr>
              <a:t>公平：一个</a:t>
            </a:r>
            <a:r>
              <a:rPr lang="en-US" altLang="zh-CN" sz="2400" dirty="0">
                <a:latin typeface="Times New Roman" panose="02020603050405020304" pitchFamily="18" charset="0"/>
              </a:rPr>
              <a:t>I/O</a:t>
            </a:r>
            <a:r>
              <a:rPr lang="zh-CN" altLang="en-US" sz="2400" dirty="0">
                <a:latin typeface="Times New Roman" panose="02020603050405020304" pitchFamily="18" charset="0"/>
              </a:rPr>
              <a:t>请求在有限时间内满足</a:t>
            </a:r>
          </a:p>
          <a:p>
            <a:pPr lvl="1"/>
            <a:r>
              <a:rPr lang="zh-CN" altLang="en-US" sz="2400" dirty="0">
                <a:latin typeface="Times New Roman" panose="02020603050405020304" pitchFamily="18" charset="0"/>
              </a:rPr>
              <a:t>高效：减少设备机械运动所带来的时间浪费</a:t>
            </a:r>
          </a:p>
          <a:p>
            <a:r>
              <a:rPr lang="zh-CN" altLang="en-US" sz="2800" dirty="0">
                <a:latin typeface="Times New Roman" panose="02020603050405020304" pitchFamily="18" charset="0"/>
              </a:rPr>
              <a:t>磁盘调度算法</a:t>
            </a:r>
          </a:p>
          <a:p>
            <a:pPr lvl="1"/>
            <a:r>
              <a:rPr lang="zh-CN" altLang="en-US" sz="2400" dirty="0"/>
              <a:t> 先来先服务</a:t>
            </a:r>
          </a:p>
          <a:p>
            <a:pPr lvl="1"/>
            <a:r>
              <a:rPr lang="zh-CN" altLang="en-US" sz="2400" dirty="0">
                <a:latin typeface="Times New Roman" panose="02020603050405020304" pitchFamily="18" charset="0"/>
              </a:rPr>
              <a:t> 最短寻道时间优先</a:t>
            </a:r>
          </a:p>
          <a:p>
            <a:pPr lvl="1"/>
            <a:r>
              <a:rPr lang="zh-CN" altLang="en-US" sz="2400" dirty="0">
                <a:latin typeface="Times New Roman" panose="02020603050405020304" pitchFamily="18" charset="0"/>
              </a:rPr>
              <a:t> 扫描算法</a:t>
            </a:r>
          </a:p>
          <a:p>
            <a:pPr lvl="1"/>
            <a:r>
              <a:rPr lang="zh-CN" altLang="en-US" sz="2400" dirty="0">
                <a:latin typeface="Times New Roman" panose="02020603050405020304" pitchFamily="18" charset="0"/>
              </a:rPr>
              <a:t> 单向扫描调度算法</a:t>
            </a:r>
            <a:endParaRPr lang="zh-CN" altLang="en-US" dirty="0"/>
          </a:p>
        </p:txBody>
      </p:sp>
    </p:spTree>
    <p:extLst>
      <p:ext uri="{BB962C8B-B14F-4D97-AF65-F5344CB8AC3E}">
        <p14:creationId xmlns:p14="http://schemas.microsoft.com/office/powerpoint/2010/main" val="3186046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94697" y="857431"/>
            <a:ext cx="2217182" cy="400110"/>
          </a:xfrm>
          <a:prstGeom prst="rect">
            <a:avLst/>
          </a:prstGeom>
          <a:noFill/>
          <a:ln w="9525">
            <a:noFill/>
            <a:miter lim="800000"/>
            <a:headEnd/>
            <a:tailEnd/>
          </a:ln>
        </p:spPr>
        <p:txBody>
          <a:bodyPr wrap="square">
            <a:spAutoFit/>
          </a:bodyPr>
          <a:lstStyle/>
          <a:p>
            <a:pPr>
              <a:spcBef>
                <a:spcPct val="50000"/>
              </a:spcBef>
            </a:pPr>
            <a:r>
              <a:rPr lang="en-US" altLang="zh-CN" sz="2000" b="1" dirty="0">
                <a:solidFill>
                  <a:srgbClr val="6C0000"/>
                </a:solidFill>
                <a:latin typeface="华文楷体" panose="02010600040101010101" pitchFamily="2" charset="-122"/>
                <a:ea typeface="华文楷体" panose="02010600040101010101" pitchFamily="2" charset="-122"/>
              </a:rPr>
              <a:t>FCFS</a:t>
            </a:r>
            <a:r>
              <a:rPr lang="zh-CN" altLang="en-US" sz="2000" b="1" dirty="0">
                <a:solidFill>
                  <a:srgbClr val="6C0000"/>
                </a:solidFill>
                <a:latin typeface="华文楷体" panose="02010600040101010101" pitchFamily="2" charset="-122"/>
                <a:ea typeface="华文楷体" panose="02010600040101010101" pitchFamily="2" charset="-122"/>
              </a:rPr>
              <a:t>调度算法</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66111" y="91855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311651" y="1284816"/>
            <a:ext cx="7438088" cy="707886"/>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FCFS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算法根据进程请求访问磁盘的先后顺序进行调度，这是一种最简单的</a:t>
            </a:r>
            <a:r>
              <a:rPr lang="en-US" altLang="zh-CN" sz="2000" b="1" u="sng"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调度算法</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414693" y="2086442"/>
            <a:ext cx="7335046" cy="416332"/>
          </a:xfrm>
          <a:prstGeom prst="rect">
            <a:avLst/>
          </a:prstGeom>
        </p:spPr>
        <p:txBody>
          <a:bodyPr wrap="square">
            <a:spAutoFit/>
          </a:bodyPr>
          <a:lstStyle/>
          <a:p>
            <a:pPr indent="304800">
              <a:lnSpc>
                <a:spcPct val="125000"/>
              </a:lnSpc>
            </a:pP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考虑一个磁盘队列，其</a:t>
            </a:r>
            <a:r>
              <a:rPr lang="en-US"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I/O </a:t>
            </a: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请求块的柱面的顺序如下：</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439618" y="2572208"/>
            <a:ext cx="7091986" cy="4442295"/>
          </a:xfrm>
          <a:prstGeom prst="rect">
            <a:avLst/>
          </a:prstGeom>
        </p:spPr>
      </p:pic>
    </p:spTree>
    <p:extLst>
      <p:ext uri="{BB962C8B-B14F-4D97-AF65-F5344CB8AC3E}">
        <p14:creationId xmlns:p14="http://schemas.microsoft.com/office/powerpoint/2010/main" val="22247944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B05A5052-7168-4810-B3B3-0B34CFD7C533}"/>
              </a:ext>
            </a:extLst>
          </p:cNvPr>
          <p:cNvSpPr>
            <a:spLocks noGrp="1"/>
          </p:cNvSpPr>
          <p:nvPr>
            <p:ph type="title"/>
          </p:nvPr>
        </p:nvSpPr>
        <p:spPr/>
        <p:txBody>
          <a:bodyPr/>
          <a:lstStyle/>
          <a:p>
            <a:r>
              <a:rPr lang="en-US" altLang="zh-CN"/>
              <a:t>FCFS</a:t>
            </a:r>
            <a:endParaRPr lang="zh-CN" altLang="en-US"/>
          </a:p>
        </p:txBody>
      </p:sp>
      <p:pic>
        <p:nvPicPr>
          <p:cNvPr id="41987" name="Picture 2">
            <a:extLst>
              <a:ext uri="{FF2B5EF4-FFF2-40B4-BE49-F238E27FC236}">
                <a16:creationId xmlns:a16="http://schemas.microsoft.com/office/drawing/2014/main" id="{B96FEBC1-E9C2-42B4-B463-16E213880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143125"/>
            <a:ext cx="7766050"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6097" y="2153907"/>
            <a:ext cx="6671734" cy="412420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简单</a:t>
            </a:r>
            <a:r>
              <a:rPr lang="zh-CN" altLang="en-US"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具有公平性。如果只有少量进程需要访问，且大部分请求都是访问簇聚的文件扇区，则有望达到较好的性能；但如果有大量进程竞争使用磁盘，那么这种算法在性能上往往接近于随机调度。</a:t>
            </a:r>
            <a:endParaRPr lang="en-US"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nSpc>
                <a:spcPct val="150000"/>
              </a:lnSpc>
              <a:buFont typeface="Wingdings" panose="05000000000000000000" pitchFamily="2" charset="2"/>
              <a:buChar char="p"/>
            </a:pPr>
            <a:r>
              <a:rPr lang="zh-CN" altLang="en-US"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缺点：</a:t>
            </a: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效率不高，相邻两次请求可能会造成最内到最外的柱面寻道，使磁头反复移动，增加了服务时间，对机械也不利</a:t>
            </a:r>
            <a:endParaRPr lang="zh-CN" altLang="en-US" sz="2400" dirty="0">
              <a:latin typeface="Times New Roman" panose="02020603050405020304" pitchFamily="18" charset="0"/>
            </a:endParaRPr>
          </a:p>
          <a:p>
            <a:endParaRPr lang="zh-CN" altLang="en-US" sz="2200" b="1" dirty="0">
              <a:latin typeface="华文楷体" panose="02010600040101010101" pitchFamily="2" charset="-122"/>
              <a:ea typeface="华文楷体" panose="02010600040101010101" pitchFamily="2" charset="-122"/>
            </a:endParaRPr>
          </a:p>
        </p:txBody>
      </p:sp>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FCFS</a:t>
            </a:r>
            <a:r>
              <a:rPr lang="zh-CN" altLang="en-US" sz="2400" b="1" dirty="0">
                <a:solidFill>
                  <a:srgbClr val="6C0000"/>
                </a:solidFill>
                <a:latin typeface="华文楷体" panose="02010600040101010101" pitchFamily="2" charset="-122"/>
                <a:ea typeface="华文楷体" panose="02010600040101010101" pitchFamily="2" charset="-122"/>
              </a:rPr>
              <a:t>调度算法</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00206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0048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SSTF</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89648" y="1504168"/>
            <a:ext cx="7525788" cy="369332"/>
          </a:xfrm>
          <a:prstGeom prst="rect">
            <a:avLst/>
          </a:prstGeom>
        </p:spPr>
        <p:txBody>
          <a:bodyPr wrap="square">
            <a:spAutoFit/>
          </a:bodyPr>
          <a:lstStyle/>
          <a:p>
            <a:r>
              <a:rPr lang="en-US" altLang="zh-CN" dirty="0">
                <a:solidFill>
                  <a:srgbClr val="000000"/>
                </a:solidFill>
                <a:latin typeface="宋体" panose="02010600030101010101" pitchFamily="2" charset="-122"/>
                <a:cs typeface="Helvetica" panose="020B0604020202020204" pitchFamily="34" charset="0"/>
              </a:rPr>
              <a:t>SSTF </a:t>
            </a:r>
            <a:r>
              <a:rPr lang="zh-CN" altLang="zh-CN" dirty="0">
                <a:solidFill>
                  <a:srgbClr val="000000"/>
                </a:solidFill>
                <a:ea typeface="宋体" panose="02010600030101010101" pitchFamily="2" charset="-122"/>
                <a:cs typeface="Helvetica" panose="020B0604020202020204" pitchFamily="34" charset="0"/>
              </a:rPr>
              <a:t>算法选择处理距离当前磁头位置的最短寻道时间的请求</a:t>
            </a:r>
            <a:r>
              <a:rPr lang="zh-CN" altLang="en-US" dirty="0">
                <a:solidFill>
                  <a:srgbClr val="000000"/>
                </a:solidFill>
                <a:ea typeface="宋体" panose="02010600030101010101" pitchFamily="2" charset="-122"/>
                <a:cs typeface="Helvetica" panose="020B0604020202020204" pitchFamily="34" charset="0"/>
              </a:rPr>
              <a:t>。</a:t>
            </a:r>
            <a:endParaRPr lang="zh-CN" altLang="en-US" dirty="0"/>
          </a:p>
        </p:txBody>
      </p:sp>
      <p:pic>
        <p:nvPicPr>
          <p:cNvPr id="3" name="图片 2"/>
          <p:cNvPicPr>
            <a:picLocks noChangeAspect="1"/>
          </p:cNvPicPr>
          <p:nvPr/>
        </p:nvPicPr>
        <p:blipFill>
          <a:blip r:embed="rId2"/>
          <a:stretch>
            <a:fillRect/>
          </a:stretch>
        </p:blipFill>
        <p:spPr>
          <a:xfrm>
            <a:off x="753941" y="1913608"/>
            <a:ext cx="6222592" cy="4911876"/>
          </a:xfrm>
          <a:prstGeom prst="rect">
            <a:avLst/>
          </a:prstGeom>
        </p:spPr>
      </p:pic>
      <p:sp>
        <p:nvSpPr>
          <p:cNvPr id="9" name="矩形 8"/>
          <p:cNvSpPr/>
          <p:nvPr/>
        </p:nvSpPr>
        <p:spPr>
          <a:xfrm>
            <a:off x="4572000" y="4369546"/>
            <a:ext cx="3285067" cy="646331"/>
          </a:xfrm>
          <a:prstGeom prst="rect">
            <a:avLst/>
          </a:prstGeom>
          <a:solidFill>
            <a:schemeClr val="bg1"/>
          </a:solidFill>
          <a:ln>
            <a:solidFill>
              <a:schemeClr val="accent1"/>
            </a:solidFill>
          </a:ln>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虽然</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SSTF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算法比</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算法有了相当改进，但是并非最优的</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853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00AC5D21-20FF-4F9F-BB96-1492A9F3E7B6}"/>
              </a:ext>
            </a:extLst>
          </p:cNvPr>
          <p:cNvSpPr>
            <a:spLocks noGrp="1"/>
          </p:cNvSpPr>
          <p:nvPr>
            <p:ph type="title"/>
          </p:nvPr>
        </p:nvSpPr>
        <p:spPr/>
        <p:txBody>
          <a:bodyPr/>
          <a:lstStyle/>
          <a:p>
            <a:r>
              <a:rPr lang="en-US" altLang="zh-CN"/>
              <a:t>Disk Scheduling</a:t>
            </a:r>
            <a:endParaRPr lang="zh-CN" altLang="en-US"/>
          </a:p>
        </p:txBody>
      </p:sp>
      <p:sp>
        <p:nvSpPr>
          <p:cNvPr id="48131" name="内容占位符 2" descr="Rectangle: Click to edit Master text styles&#10;Second level&#10;Third level&#10;Fourth level&#10;Fifth level">
            <a:extLst>
              <a:ext uri="{FF2B5EF4-FFF2-40B4-BE49-F238E27FC236}">
                <a16:creationId xmlns:a16="http://schemas.microsoft.com/office/drawing/2014/main" id="{68B0F59F-FB9F-4507-9E63-1850243B9B5C}"/>
              </a:ext>
            </a:extLst>
          </p:cNvPr>
          <p:cNvSpPr>
            <a:spLocks noGrp="1"/>
          </p:cNvSpPr>
          <p:nvPr>
            <p:ph idx="1"/>
          </p:nvPr>
        </p:nvSpPr>
        <p:spPr/>
        <p:txBody>
          <a:bodyPr/>
          <a:lstStyle/>
          <a:p>
            <a:r>
              <a:rPr lang="en-US" altLang="zh-CN" sz="2400"/>
              <a:t>SSTF (Shortest-Seek-Time-First)</a:t>
            </a:r>
          </a:p>
        </p:txBody>
      </p:sp>
      <p:pic>
        <p:nvPicPr>
          <p:cNvPr id="48132" name="Picture 2">
            <a:extLst>
              <a:ext uri="{FF2B5EF4-FFF2-40B4-BE49-F238E27FC236}">
                <a16:creationId xmlns:a16="http://schemas.microsoft.com/office/drawing/2014/main" id="{5F9206A1-7C5F-4551-A0B1-7F58DACD8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492375"/>
            <a:ext cx="79009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4" y="1116067"/>
            <a:ext cx="3300915"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grpSp>
        <p:nvGrpSpPr>
          <p:cNvPr id="4" name="组合 117"/>
          <p:cNvGrpSpPr>
            <a:grpSpLocks/>
          </p:cNvGrpSpPr>
          <p:nvPr/>
        </p:nvGrpSpPr>
        <p:grpSpPr bwMode="auto">
          <a:xfrm>
            <a:off x="978101" y="3183467"/>
            <a:ext cx="6235500" cy="2852473"/>
            <a:chOff x="0" y="0"/>
            <a:chExt cx="53105" cy="23887"/>
          </a:xfrm>
        </p:grpSpPr>
        <p:grpSp>
          <p:nvGrpSpPr>
            <p:cNvPr id="6" name="组合 114"/>
            <p:cNvGrpSpPr>
              <a:grpSpLocks/>
            </p:cNvGrpSpPr>
            <p:nvPr/>
          </p:nvGrpSpPr>
          <p:grpSpPr bwMode="auto">
            <a:xfrm>
              <a:off x="0" y="0"/>
              <a:ext cx="53105" cy="23887"/>
              <a:chOff x="0" y="0"/>
              <a:chExt cx="53105" cy="23887"/>
            </a:xfrm>
          </p:grpSpPr>
          <p:pic>
            <p:nvPicPr>
              <p:cNvPr id="24" name="图片 24" descr="http://c.biancheng.net/uploads/allimg/181012/2-1Q012154TC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1" y="1238"/>
                <a:ext cx="26054" cy="139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9"/>
              <p:cNvGrpSpPr>
                <a:grpSpLocks/>
              </p:cNvGrpSpPr>
              <p:nvPr/>
            </p:nvGrpSpPr>
            <p:grpSpPr bwMode="auto">
              <a:xfrm>
                <a:off x="0" y="0"/>
                <a:ext cx="34188" cy="23887"/>
                <a:chOff x="0" y="0"/>
                <a:chExt cx="34188" cy="23887"/>
              </a:xfrm>
            </p:grpSpPr>
            <p:pic>
              <p:nvPicPr>
                <p:cNvPr id="27" name="图片 27" descr="http://c.biancheng.net/uploads/allimg/181012/2-1Q012154JE5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310" cy="154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7"/>
                <p:cNvSpPr txBox="1">
                  <a:spLocks noChangeArrowheads="1"/>
                </p:cNvSpPr>
                <p:nvPr/>
              </p:nvSpPr>
              <p:spPr bwMode="auto">
                <a:xfrm>
                  <a:off x="13144" y="20193"/>
                  <a:ext cx="21044"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图</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10-1 </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机械硬盘</a:t>
                  </a:r>
                  <a:endParaRPr kumimoji="0" lang="zh-CN" altLang="zh-CN" b="0" i="0" u="none" strike="noStrike" cap="none" normalizeH="0" baseline="0">
                    <a:ln>
                      <a:noFill/>
                    </a:ln>
                    <a:solidFill>
                      <a:schemeClr val="tx1"/>
                    </a:solidFill>
                    <a:effectLst/>
                    <a:latin typeface="Arial" panose="020B0604020202020204" pitchFamily="34" charset="0"/>
                  </a:endParaRPr>
                </a:p>
              </p:txBody>
            </p:sp>
          </p:grpSp>
        </p:grpSp>
        <p:sp>
          <p:nvSpPr>
            <p:cNvPr id="7" name="Text Box 8"/>
            <p:cNvSpPr txBox="1">
              <a:spLocks noChangeArrowheads="1"/>
            </p:cNvSpPr>
            <p:nvPr/>
          </p:nvSpPr>
          <p:spPr bwMode="auto">
            <a:xfrm>
              <a:off x="4286" y="16287"/>
              <a:ext cx="9430"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a</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33052" y="16859"/>
              <a:ext cx="15532"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b</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grpSp>
      <p:sp>
        <p:nvSpPr>
          <p:cNvPr id="14" name="矩形 13"/>
          <p:cNvSpPr/>
          <p:nvPr/>
        </p:nvSpPr>
        <p:spPr>
          <a:xfrm>
            <a:off x="1147323" y="1750362"/>
            <a:ext cx="6501425" cy="830997"/>
          </a:xfrm>
          <a:prstGeom prst="rect">
            <a:avLst/>
          </a:prstGeom>
        </p:spPr>
        <p:txBody>
          <a:bodyPr wrap="square">
            <a:spAutoFit/>
          </a:bodyPr>
          <a:lstStyle/>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机械硬盘主要由磁盘盘片、磁头、主轴与传动轴等组成，数据就存放在磁盘盘片中。</a:t>
            </a:r>
            <a:endParaRPr lang="zh-CN" altLang="en-US"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01142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descr="Rectangle: Click to edit Master text styles&#10;Second level&#10;Third level&#10;Fourth level&#10;Fifth level">
            <a:extLst>
              <a:ext uri="{FF2B5EF4-FFF2-40B4-BE49-F238E27FC236}">
                <a16:creationId xmlns:a16="http://schemas.microsoft.com/office/drawing/2014/main" id="{3F57F043-0000-4A31-9917-703E7DA37C8D}"/>
              </a:ext>
            </a:extLst>
          </p:cNvPr>
          <p:cNvSpPr>
            <a:spLocks noGrp="1" noChangeArrowheads="1"/>
          </p:cNvSpPr>
          <p:nvPr>
            <p:ph type="body" idx="1"/>
          </p:nvPr>
        </p:nvSpPr>
        <p:spPr>
          <a:xfrm>
            <a:off x="533400" y="1828800"/>
            <a:ext cx="8001000" cy="3832225"/>
          </a:xfrm>
          <a:noFill/>
        </p:spPr>
        <p:txBody>
          <a:bodyPr/>
          <a:lstStyle/>
          <a:p>
            <a:pPr eaLnBrk="1" hangingPunct="1">
              <a:lnSpc>
                <a:spcPct val="90000"/>
              </a:lnSpc>
            </a:pPr>
            <a:r>
              <a:rPr lang="zh-CN" altLang="en-US">
                <a:latin typeface="Times New Roman" panose="02020603050405020304" pitchFamily="18" charset="0"/>
              </a:rPr>
              <a:t>优先选择距当前磁头最近的访问请求进行服务，主要考虑寻道优先</a:t>
            </a:r>
          </a:p>
          <a:p>
            <a:pPr eaLnBrk="1" hangingPunct="1">
              <a:lnSpc>
                <a:spcPct val="90000"/>
              </a:lnSpc>
            </a:pPr>
            <a:endParaRPr lang="zh-CN" altLang="en-US">
              <a:latin typeface="Times New Roman" panose="02020603050405020304" pitchFamily="18" charset="0"/>
            </a:endParaRPr>
          </a:p>
          <a:p>
            <a:pPr eaLnBrk="1" hangingPunct="1">
              <a:lnSpc>
                <a:spcPct val="90000"/>
              </a:lnSpc>
            </a:pPr>
            <a:endParaRPr lang="zh-CN" altLang="en-US">
              <a:latin typeface="Times New Roman" panose="02020603050405020304" pitchFamily="18" charset="0"/>
            </a:endParaRPr>
          </a:p>
          <a:p>
            <a:pPr eaLnBrk="1" hangingPunct="1">
              <a:lnSpc>
                <a:spcPct val="90000"/>
              </a:lnSpc>
            </a:pPr>
            <a:r>
              <a:rPr lang="zh-CN" altLang="en-US">
                <a:latin typeface="Times New Roman" panose="02020603050405020304" pitchFamily="18" charset="0"/>
              </a:rPr>
              <a:t> 优点：改善了磁盘平均服务时间；</a:t>
            </a:r>
          </a:p>
          <a:p>
            <a:pPr eaLnBrk="1" hangingPunct="1">
              <a:lnSpc>
                <a:spcPct val="90000"/>
              </a:lnSpc>
            </a:pPr>
            <a:r>
              <a:rPr lang="zh-CN" altLang="en-US">
                <a:latin typeface="Times New Roman" panose="02020603050405020304" pitchFamily="18" charset="0"/>
              </a:rPr>
              <a:t> 缺点：造成某些访问请求长期等待得不到服务</a:t>
            </a:r>
          </a:p>
        </p:txBody>
      </p:sp>
      <p:sp>
        <p:nvSpPr>
          <p:cNvPr id="49155" name="Rectangle 3">
            <a:extLst>
              <a:ext uri="{FF2B5EF4-FFF2-40B4-BE49-F238E27FC236}">
                <a16:creationId xmlns:a16="http://schemas.microsoft.com/office/drawing/2014/main" id="{7D686AF1-CA3F-49D3-B1C7-B1773FE79ED6}"/>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最短寻道时间优先</a:t>
            </a:r>
            <a:endParaRPr lang="en-US" altLang="zh-CN">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864124"/>
            <a:ext cx="7525788" cy="1433341"/>
          </a:xfrm>
          <a:prstGeom prst="rect">
            <a:avLst/>
          </a:prstGeom>
        </p:spPr>
        <p:txBody>
          <a:bodyPr wrap="square">
            <a:spAutoFit/>
          </a:bodyPr>
          <a:lstStyle/>
          <a:p>
            <a:pPr>
              <a:lnSpc>
                <a:spcPct val="150000"/>
              </a:lnSpc>
            </a:pPr>
            <a:r>
              <a:rPr lang="en-US" altLang="zh-CN" sz="2000" b="1" dirty="0">
                <a:latin typeface="华文楷体" panose="02010600040101010101" pitchFamily="2" charset="-122"/>
                <a:ea typeface="华文楷体" panose="02010600040101010101" pitchFamily="2" charset="-122"/>
              </a:rPr>
              <a:t>        SCAN </a:t>
            </a:r>
            <a:r>
              <a:rPr lang="zh-CN" altLang="zh-CN" sz="2000" b="1" dirty="0">
                <a:latin typeface="华文楷体" panose="02010600040101010101" pitchFamily="2" charset="-122"/>
                <a:ea typeface="华文楷体" panose="02010600040101010101" pitchFamily="2" charset="-122"/>
              </a:rPr>
              <a:t>算法有时称为电梯算法，因为磁头的行为就像大楼里面的电梯，先处理所有向上的请求，然后再处理相反方向的请求。</a:t>
            </a:r>
            <a:br>
              <a:rPr lang="en-US" altLang="zh-CN" sz="2000" b="1" dirty="0">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sp>
        <p:nvSpPr>
          <p:cNvPr id="4" name="矩形 3"/>
          <p:cNvSpPr/>
          <p:nvPr/>
        </p:nvSpPr>
        <p:spPr>
          <a:xfrm>
            <a:off x="940879" y="3239743"/>
            <a:ext cx="7338850" cy="1631216"/>
          </a:xfrm>
          <a:prstGeom prst="rect">
            <a:avLst/>
          </a:prstGeom>
        </p:spPr>
        <p:txBody>
          <a:bodyPr wrap="square">
            <a:spAutoFit/>
          </a:bodyPr>
          <a:lstStyle/>
          <a:p>
            <a:pPr indent="266700" algn="just">
              <a:lnSpc>
                <a:spcPct val="125000"/>
              </a:lnSpc>
              <a:spcAft>
                <a:spcPts val="0"/>
              </a:spcAft>
            </a:pP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下面回到前面的例子来说明。这里需要增加一个条件，当前磁盘柱面号的范围为</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0-199</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在采用</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来调度柱面</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98</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183</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37</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122</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65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67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的请求之前，除了磁头的当前位置，还需知道磁头的移动方向。</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753941" y="1504168"/>
            <a:ext cx="7060765" cy="5239118"/>
          </a:xfrm>
          <a:prstGeom prst="rect">
            <a:avLst/>
          </a:prstGeom>
        </p:spPr>
      </p:pic>
    </p:spTree>
    <p:extLst>
      <p:ext uri="{BB962C8B-B14F-4D97-AF65-F5344CB8AC3E}">
        <p14:creationId xmlns:p14="http://schemas.microsoft.com/office/powerpoint/2010/main" val="232205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4D3A551-FFF0-495F-951F-14B8305045AB}"/>
              </a:ext>
            </a:extLst>
          </p:cNvPr>
          <p:cNvSpPr>
            <a:spLocks noGrp="1" noChangeArrowheads="1"/>
          </p:cNvSpPr>
          <p:nvPr>
            <p:ph type="title"/>
          </p:nvPr>
        </p:nvSpPr>
        <p:spPr>
          <a:xfrm>
            <a:off x="609600" y="304800"/>
            <a:ext cx="7772400" cy="531813"/>
          </a:xfrm>
        </p:spPr>
        <p:txBody>
          <a:bodyPr>
            <a:normAutofit fontScale="90000"/>
          </a:bodyPr>
          <a:lstStyle/>
          <a:p>
            <a:pPr eaLnBrk="1" hangingPunct="1"/>
            <a:r>
              <a:rPr lang="en-US" altLang="zh-CN">
                <a:ea typeface="MS PGothic" panose="020B0600070205080204" pitchFamily="34" charset="-128"/>
              </a:rPr>
              <a:t>SCAN (Cont.)</a:t>
            </a:r>
          </a:p>
        </p:txBody>
      </p:sp>
      <p:pic>
        <p:nvPicPr>
          <p:cNvPr id="53251" name="Picture 6">
            <a:extLst>
              <a:ext uri="{FF2B5EF4-FFF2-40B4-BE49-F238E27FC236}">
                <a16:creationId xmlns:a16="http://schemas.microsoft.com/office/drawing/2014/main" id="{DFFBD002-AFFE-4596-A9B9-A9ADFB7CF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852488"/>
            <a:ext cx="7102475"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文本框 1">
            <a:extLst>
              <a:ext uri="{FF2B5EF4-FFF2-40B4-BE49-F238E27FC236}">
                <a16:creationId xmlns:a16="http://schemas.microsoft.com/office/drawing/2014/main" id="{A9DA212C-58AC-45B8-848F-BD7F62A1FD0D}"/>
              </a:ext>
            </a:extLst>
          </p:cNvPr>
          <p:cNvSpPr txBox="1">
            <a:spLocks noChangeArrowheads="1"/>
          </p:cNvSpPr>
          <p:nvPr/>
        </p:nvSpPr>
        <p:spPr bwMode="auto">
          <a:xfrm>
            <a:off x="1692275" y="6453188"/>
            <a:ext cx="5324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110000"/>
              <a:buFont typeface="Wingdings" panose="05000000000000000000" pitchFamily="2" charset="2"/>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400">
                <a:ea typeface="MS PGothic" panose="020B0600070205080204" pitchFamily="34" charset="-128"/>
              </a:rPr>
              <a:t>total head movement of </a:t>
            </a:r>
            <a:r>
              <a:rPr lang="en-US" altLang="zh-CN" sz="2400">
                <a:solidFill>
                  <a:srgbClr val="FF0000"/>
                </a:solidFill>
                <a:ea typeface="MS PGothic" panose="020B0600070205080204" pitchFamily="34" charset="-128"/>
              </a:rPr>
              <a:t>208</a:t>
            </a:r>
            <a:r>
              <a:rPr lang="en-US" altLang="zh-CN" sz="2400">
                <a:ea typeface="MS PGothic" panose="020B0600070205080204" pitchFamily="34" charset="-128"/>
              </a:rPr>
              <a:t> cylinders</a:t>
            </a:r>
          </a:p>
          <a:p>
            <a:pPr>
              <a:spcBef>
                <a:spcPct val="0"/>
              </a:spcBef>
              <a:buClrTx/>
              <a:buSzTx/>
              <a:buFontTx/>
              <a:buNone/>
            </a:pPr>
            <a:endParaRPr lang="zh-CN" altLang="en-US" sz="2400"/>
          </a:p>
        </p:txBody>
      </p:sp>
      <p:cxnSp>
        <p:nvCxnSpPr>
          <p:cNvPr id="53253" name="直接连接符 2">
            <a:extLst>
              <a:ext uri="{FF2B5EF4-FFF2-40B4-BE49-F238E27FC236}">
                <a16:creationId xmlns:a16="http://schemas.microsoft.com/office/drawing/2014/main" id="{4FA90AF7-2B54-4E07-A96A-F4443177003B}"/>
              </a:ext>
            </a:extLst>
          </p:cNvPr>
          <p:cNvCxnSpPr>
            <a:cxnSpLocks noChangeShapeType="1"/>
          </p:cNvCxnSpPr>
          <p:nvPr/>
        </p:nvCxnSpPr>
        <p:spPr bwMode="auto">
          <a:xfrm flipH="1">
            <a:off x="1512888" y="3429000"/>
            <a:ext cx="358775" cy="144463"/>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descr="Rectangle: Click to edit Master text styles&#10;Second level&#10;Third level&#10;Fourth level&#10;Fifth level">
            <a:extLst>
              <a:ext uri="{FF2B5EF4-FFF2-40B4-BE49-F238E27FC236}">
                <a16:creationId xmlns:a16="http://schemas.microsoft.com/office/drawing/2014/main" id="{8EB1F45E-4F3F-47ED-A291-9AF34E79ED64}"/>
              </a:ext>
            </a:extLst>
          </p:cNvPr>
          <p:cNvSpPr>
            <a:spLocks noGrp="1" noChangeArrowheads="1"/>
          </p:cNvSpPr>
          <p:nvPr>
            <p:ph type="body" idx="1"/>
          </p:nvPr>
        </p:nvSpPr>
        <p:spPr>
          <a:xfrm>
            <a:off x="533400" y="1828800"/>
            <a:ext cx="8382000" cy="4572000"/>
          </a:xfrm>
          <a:noFill/>
        </p:spPr>
        <p:txBody>
          <a:bodyPr/>
          <a:lstStyle/>
          <a:p>
            <a:pPr eaLnBrk="1" hangingPunct="1"/>
            <a:r>
              <a:rPr lang="zh-CN" altLang="en-US">
                <a:latin typeface="Times New Roman" panose="02020603050405020304" pitchFamily="18" charset="0"/>
              </a:rPr>
              <a:t>克服了最短寻道优先的缺点，既</a:t>
            </a:r>
            <a:r>
              <a:rPr lang="zh-CN" altLang="en-US">
                <a:solidFill>
                  <a:srgbClr val="FF0369"/>
                </a:solidFill>
                <a:latin typeface="Times New Roman" panose="02020603050405020304" pitchFamily="18" charset="0"/>
              </a:rPr>
              <a:t>考虑了距离</a:t>
            </a:r>
            <a:r>
              <a:rPr lang="zh-CN" altLang="en-US">
                <a:latin typeface="Times New Roman" panose="02020603050405020304" pitchFamily="18" charset="0"/>
              </a:rPr>
              <a:t>，同时又</a:t>
            </a:r>
            <a:r>
              <a:rPr lang="zh-CN" altLang="en-US">
                <a:solidFill>
                  <a:srgbClr val="FF0369"/>
                </a:solidFill>
                <a:latin typeface="Times New Roman" panose="02020603050405020304" pitchFamily="18" charset="0"/>
              </a:rPr>
              <a:t>考虑了方向</a:t>
            </a:r>
          </a:p>
          <a:p>
            <a:pPr eaLnBrk="1" hangingPunct="1"/>
            <a:r>
              <a:rPr lang="zh-CN" altLang="en-US">
                <a:latin typeface="Times New Roman" panose="02020603050405020304" pitchFamily="18" charset="0"/>
              </a:rPr>
              <a:t>具体做法：当设备无访问请求时，磁头不动；当有访问请求时，磁头按一个方向移动，在移动过程中对遇到的访问请求进行服务，然后判断该方向上是否还有访问请求，如果有则继续扫描；否则改变移动方向，并为经过的访问请求服务，如此反复</a:t>
            </a:r>
          </a:p>
        </p:txBody>
      </p:sp>
      <p:sp>
        <p:nvSpPr>
          <p:cNvPr id="55299" name="Rectangle 3">
            <a:extLst>
              <a:ext uri="{FF2B5EF4-FFF2-40B4-BE49-F238E27FC236}">
                <a16:creationId xmlns:a16="http://schemas.microsoft.com/office/drawing/2014/main" id="{C6E1BE75-1676-4B25-B8AD-459998CDFAE7}"/>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扫描算法（电梯算法）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C-SCAN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04409" y="1676002"/>
            <a:ext cx="8415866"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循环扫描（</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）调度是</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的一个变种</a:t>
            </a:r>
            <a:r>
              <a:rPr lang="zh-CN" altLang="en-US"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移动磁头从磁盘一端到磁盘另一端，并且处理行程上的请求。然而，当磁头到达另一端时，它立即返回到磁盘的开头，而并不处理任何回程上的请求</a:t>
            </a:r>
            <a:endParaRPr lang="zh-CN" altLang="en-US"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940879" y="957800"/>
            <a:ext cx="7755185" cy="5791427"/>
          </a:xfrm>
          <a:prstGeom prst="rect">
            <a:avLst/>
          </a:prstGeom>
        </p:spPr>
      </p:pic>
    </p:spTree>
    <p:extLst>
      <p:ext uri="{BB962C8B-B14F-4D97-AF65-F5344CB8AC3E}">
        <p14:creationId xmlns:p14="http://schemas.microsoft.com/office/powerpoint/2010/main" val="359016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3076BB2-97C7-4500-B094-948FD4D7BC0E}"/>
              </a:ext>
            </a:extLst>
          </p:cNvPr>
          <p:cNvSpPr>
            <a:spLocks noGrp="1" noChangeArrowheads="1"/>
          </p:cNvSpPr>
          <p:nvPr>
            <p:ph type="title"/>
          </p:nvPr>
        </p:nvSpPr>
        <p:spPr>
          <a:xfrm>
            <a:off x="609600" y="304800"/>
            <a:ext cx="7772400" cy="603250"/>
          </a:xfrm>
        </p:spPr>
        <p:txBody>
          <a:bodyPr>
            <a:normAutofit fontScale="90000"/>
          </a:bodyPr>
          <a:lstStyle/>
          <a:p>
            <a:pPr eaLnBrk="1" hangingPunct="1"/>
            <a:r>
              <a:rPr lang="en-US" altLang="zh-CN">
                <a:ea typeface="MS PGothic" panose="020B0600070205080204" pitchFamily="34" charset="-128"/>
              </a:rPr>
              <a:t>C-SCAN (Cont)               167</a:t>
            </a:r>
          </a:p>
        </p:txBody>
      </p:sp>
      <p:pic>
        <p:nvPicPr>
          <p:cNvPr id="58371" name="Picture 4">
            <a:extLst>
              <a:ext uri="{FF2B5EF4-FFF2-40B4-BE49-F238E27FC236}">
                <a16:creationId xmlns:a16="http://schemas.microsoft.com/office/drawing/2014/main" id="{04615B19-BF5C-4466-90FB-1A8967BDB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231900" y="1293813"/>
            <a:ext cx="7516813"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cxnSp>
        <p:nvCxnSpPr>
          <p:cNvPr id="58372" name="直接连接符 2">
            <a:extLst>
              <a:ext uri="{FF2B5EF4-FFF2-40B4-BE49-F238E27FC236}">
                <a16:creationId xmlns:a16="http://schemas.microsoft.com/office/drawing/2014/main" id="{9DA310AB-181B-4513-ABF1-816930B82DF4}"/>
              </a:ext>
            </a:extLst>
          </p:cNvPr>
          <p:cNvCxnSpPr>
            <a:cxnSpLocks noChangeShapeType="1"/>
          </p:cNvCxnSpPr>
          <p:nvPr/>
        </p:nvCxnSpPr>
        <p:spPr bwMode="auto">
          <a:xfrm flipV="1">
            <a:off x="1331913" y="5373688"/>
            <a:ext cx="7200900" cy="358775"/>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descr="Rectangle: Click to edit Master text styles&#10;Second level&#10;Third level&#10;Fourth level&#10;Fifth level">
            <a:extLst>
              <a:ext uri="{FF2B5EF4-FFF2-40B4-BE49-F238E27FC236}">
                <a16:creationId xmlns:a16="http://schemas.microsoft.com/office/drawing/2014/main" id="{072AF61D-FD51-4D14-8589-ABD4D7C4C75F}"/>
              </a:ext>
            </a:extLst>
          </p:cNvPr>
          <p:cNvSpPr>
            <a:spLocks noGrp="1" noChangeArrowheads="1"/>
          </p:cNvSpPr>
          <p:nvPr>
            <p:ph type="body" idx="1"/>
          </p:nvPr>
        </p:nvSpPr>
        <p:spPr>
          <a:xfrm>
            <a:off x="533400" y="1524000"/>
            <a:ext cx="8229600" cy="4876800"/>
          </a:xfrm>
          <a:noFill/>
        </p:spPr>
        <p:txBody>
          <a:bodyPr/>
          <a:lstStyle/>
          <a:p>
            <a:pPr eaLnBrk="1" hangingPunct="1"/>
            <a:r>
              <a:rPr lang="zh-CN" altLang="en-US" dirty="0">
                <a:latin typeface="Times New Roman" panose="02020603050405020304" pitchFamily="18" charset="0"/>
              </a:rPr>
              <a:t>也称循环扫描算法。</a:t>
            </a:r>
          </a:p>
          <a:p>
            <a:pPr eaLnBrk="1" hangingPunct="1"/>
            <a:r>
              <a:rPr lang="zh-CN" altLang="en-US" dirty="0">
                <a:latin typeface="Times New Roman" panose="02020603050405020304" pitchFamily="18" charset="0"/>
              </a:rPr>
              <a:t>电梯算法杜绝了饥饿，但当请求对磁道的分布是均匀时，磁头回头，近磁头端的请求很少（因为磁头刚经过），而远端请求较多，这些请求等待时间要长一些。</a:t>
            </a:r>
          </a:p>
          <a:p>
            <a:pPr eaLnBrk="1" hangingPunct="1">
              <a:buFont typeface="Wingdings" panose="05000000000000000000" pitchFamily="2" charset="2"/>
              <a:buChar char="Ø"/>
            </a:pPr>
            <a:r>
              <a:rPr lang="zh-CN" altLang="en-US" dirty="0">
                <a:latin typeface="Times New Roman" panose="02020603050405020304" pitchFamily="18" charset="0"/>
              </a:rPr>
              <a:t>总是从0号柱面开始向里扫描。移动臂到达最后一个柱面后，立即带动读写磁头快速返回到0号柱面。返回时不为任何的等待访问者服务。返回后可再次进行扫描 </a:t>
            </a:r>
          </a:p>
        </p:txBody>
      </p:sp>
      <p:sp>
        <p:nvSpPr>
          <p:cNvPr id="60419" name="Rectangle 3">
            <a:extLst>
              <a:ext uri="{FF2B5EF4-FFF2-40B4-BE49-F238E27FC236}">
                <a16:creationId xmlns:a16="http://schemas.microsoft.com/office/drawing/2014/main" id="{F6931CC4-C14B-4E7E-829A-412EC3683677}"/>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单向扫描调度算法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LOOK</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25355" y="1773051"/>
            <a:ext cx="8119126" cy="1015663"/>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在磁盘的整个宽度内移动磁臂。更常见的是，磁臂只需移到一个方向的最远请求为止。遵循这种模式的</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算法分别称为</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a:t>
            </a:r>
            <a:endParaRPr lang="zh-CN" altLang="en-US" sz="2000"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940879" y="888591"/>
            <a:ext cx="7096704" cy="5285098"/>
          </a:xfrm>
          <a:prstGeom prst="rect">
            <a:avLst/>
          </a:prstGeom>
        </p:spPr>
      </p:pic>
    </p:spTree>
    <p:extLst>
      <p:ext uri="{BB962C8B-B14F-4D97-AF65-F5344CB8AC3E}">
        <p14:creationId xmlns:p14="http://schemas.microsoft.com/office/powerpoint/2010/main" val="31946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8BD39A2-A531-4D72-A4FC-7EB6BE82E87A}"/>
              </a:ext>
            </a:extLst>
          </p:cNvPr>
          <p:cNvSpPr>
            <a:spLocks noGrp="1" noChangeArrowheads="1"/>
          </p:cNvSpPr>
          <p:nvPr>
            <p:ph type="title"/>
          </p:nvPr>
        </p:nvSpPr>
        <p:spPr>
          <a:xfrm>
            <a:off x="609600" y="304800"/>
            <a:ext cx="7772400" cy="603250"/>
          </a:xfrm>
        </p:spPr>
        <p:txBody>
          <a:bodyPr>
            <a:normAutofit fontScale="90000"/>
          </a:bodyPr>
          <a:lstStyle/>
          <a:p>
            <a:pPr eaLnBrk="1" hangingPunct="1"/>
            <a:r>
              <a:rPr lang="en-US" altLang="zh-CN">
                <a:ea typeface="MS PGothic" panose="020B0600070205080204" pitchFamily="34" charset="-128"/>
              </a:rPr>
              <a:t>C-LOOK (Cont)</a:t>
            </a:r>
          </a:p>
        </p:txBody>
      </p:sp>
      <p:pic>
        <p:nvPicPr>
          <p:cNvPr id="63491" name="Picture 4">
            <a:extLst>
              <a:ext uri="{FF2B5EF4-FFF2-40B4-BE49-F238E27FC236}">
                <a16:creationId xmlns:a16="http://schemas.microsoft.com/office/drawing/2014/main" id="{D0931E06-2685-4B5B-902C-8BBD84DA8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 t="4144" r="1297" b="4504"/>
          <a:stretch>
            <a:fillRect/>
          </a:stretch>
        </p:blipFill>
        <p:spPr bwMode="auto">
          <a:xfrm>
            <a:off x="825500" y="1295400"/>
            <a:ext cx="75565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1371599" y="1999103"/>
            <a:ext cx="6231467" cy="2154436"/>
          </a:xfrm>
          <a:prstGeom prst="rect">
            <a:avLst/>
          </a:prstGeom>
        </p:spPr>
        <p:txBody>
          <a:bodyPr wrap="square">
            <a:spAutoFit/>
          </a:bodyPr>
          <a:lstStyle/>
          <a:p>
            <a:pPr marL="342900" indent="-342900">
              <a:buFont typeface="Wingdings" panose="05000000000000000000" pitchFamily="2" charset="2"/>
              <a:buChar char="Ø"/>
            </a:pP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是常见的，并且具有自然的吸引力，因为它</a:t>
            </a:r>
            <a:r>
              <a:rPr lang="zh-CN" altLang="en-US"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简单有效，性价比好，</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比</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具有更好的性能。</a:t>
            </a: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对于磁盘负荷较大的系统，</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表现更好，因为它们不太可能造成饥饿问题</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1442194" y="4032914"/>
            <a:ext cx="6231467" cy="3412216"/>
          </a:xfrm>
          <a:prstGeom prst="rect">
            <a:avLst/>
          </a:prstGeom>
        </p:spPr>
        <p:txBody>
          <a:bodyPr wrap="square">
            <a:spAutoFit/>
          </a:bodyPr>
          <a:lstStyle/>
          <a:p>
            <a:pPr marL="342900" indent="-342900" algn="just">
              <a:lnSpc>
                <a:spcPct val="125000"/>
              </a:lnSpc>
              <a:spcAft>
                <a:spcPts val="0"/>
              </a:spcAft>
              <a:buFont typeface="Wingdings" panose="05000000000000000000" pitchFamily="2" charset="2"/>
              <a:buChar char="Ø"/>
            </a:pP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或</a:t>
            </a: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LOOK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是默认算法的合理选择。</a:t>
            </a:r>
            <a:endPar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lgn="just">
              <a:lnSpc>
                <a:spcPct val="125000"/>
              </a:lnSpc>
              <a:buFont typeface="Wingdings" panose="05000000000000000000" pitchFamily="2" charset="2"/>
              <a:buChar char="Ø"/>
            </a:pPr>
            <a:r>
              <a:rPr lang="zh-CN" altLang="en-US"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磁盘负担很轻的系统也可以采用先来先服务算法</a:t>
            </a: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lgn="just">
              <a:lnSpc>
                <a:spcPct val="125000"/>
              </a:lnSpc>
              <a:buFont typeface="Wingdings" panose="05000000000000000000" pitchFamily="2" charset="2"/>
              <a:buChar char="Ø"/>
            </a:pPr>
            <a:r>
              <a:rPr lang="zh-CN" altLang="en-US"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一般要将磁盘调度算法作为操作系统的单独模块编写，利于修改和更换。</a:t>
            </a:r>
          </a:p>
          <a:p>
            <a:pPr marL="342900" indent="-342900" algn="just">
              <a:lnSpc>
                <a:spcPct val="125000"/>
              </a:lnSpc>
              <a:buFont typeface="Wingdings" panose="05000000000000000000" pitchFamily="2" charset="2"/>
              <a:buChar char="Ø"/>
            </a:pPr>
            <a:endParaRPr lang="zh-CN" altLang="en-US" sz="2000" dirty="0">
              <a:latin typeface="Times New Roman" panose="02020603050405020304" pitchFamily="18" charset="0"/>
            </a:endParaRPr>
          </a:p>
          <a:p>
            <a:pPr marL="342900" indent="-342900" algn="just">
              <a:lnSpc>
                <a:spcPct val="125000"/>
              </a:lnSpc>
              <a:spcAft>
                <a:spcPts val="0"/>
              </a:spcAft>
              <a:buFont typeface="Wingdings" panose="05000000000000000000" pitchFamily="2" charset="2"/>
              <a:buChar char="Ø"/>
            </a:pPr>
            <a:endPar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lgn="just">
              <a:lnSpc>
                <a:spcPct val="125000"/>
              </a:lnSpc>
              <a:spcAft>
                <a:spcPts val="0"/>
              </a:spcAft>
              <a:buFont typeface="Wingdings" panose="05000000000000000000" pitchFamily="2" charset="2"/>
              <a:buChar char="Ø"/>
            </a:pP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4249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4" y="1116067"/>
            <a:ext cx="3300915"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14" name="矩形 13"/>
          <p:cNvSpPr/>
          <p:nvPr/>
        </p:nvSpPr>
        <p:spPr>
          <a:xfrm>
            <a:off x="582585" y="1575661"/>
            <a:ext cx="7613148" cy="1631216"/>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固态硬盘采用存储芯片进行数据存储。固态硬盘的存储芯片主要分为两种：</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采用闪存作为存储介质的；</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a:t>
            </a:r>
            <a:r>
              <a:rPr lang="en-US" altLang="zh-CN" sz="2000" b="1" dirty="0">
                <a:latin typeface="华文楷体" panose="02010600040101010101" pitchFamily="2" charset="-122"/>
                <a:ea typeface="华文楷体" panose="02010600040101010101" pitchFamily="2" charset="-122"/>
              </a:rPr>
              <a:t>DRAM</a:t>
            </a:r>
            <a:r>
              <a:rPr lang="zh-CN" altLang="zh-CN" sz="2000" b="1" dirty="0">
                <a:latin typeface="华文楷体" panose="02010600040101010101" pitchFamily="2" charset="-122"/>
                <a:ea typeface="华文楷体" panose="02010600040101010101" pitchFamily="2" charset="-122"/>
              </a:rPr>
              <a:t>作为存储介质的。</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目前使用较多的主要是采用闪存作为存储介质的固态硬盘</a:t>
            </a:r>
            <a:r>
              <a:rPr lang="zh-CN" altLang="en-US" sz="2000" b="1" dirty="0">
                <a:latin typeface="华文楷体" panose="02010600040101010101" pitchFamily="2" charset="-122"/>
                <a:ea typeface="华文楷体" panose="02010600040101010101" pitchFamily="2" charset="-122"/>
              </a:rPr>
              <a:t>。</a:t>
            </a:r>
          </a:p>
        </p:txBody>
      </p:sp>
      <p:pic>
        <p:nvPicPr>
          <p:cNvPr id="62" name="图片 62" descr="http://n1.itc.cn/img8/wb/smccloud/recom/2015/07/06/143612672228434482.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9866" y="3206877"/>
            <a:ext cx="5669824" cy="334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86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10.4 </a:t>
            </a:r>
            <a:r>
              <a:rPr lang="zh-CN" altLang="en-US" dirty="0">
                <a:latin typeface="华文楷体" panose="02010600040101010101" pitchFamily="2" charset="-122"/>
                <a:ea typeface="华文楷体" panose="02010600040101010101" pitchFamily="2" charset="-122"/>
              </a:rPr>
              <a:t>磁盘初始化</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039760" y="1758297"/>
            <a:ext cx="4572000" cy="461665"/>
          </a:xfrm>
          <a:prstGeom prst="rect">
            <a:avLst/>
          </a:prstGeom>
        </p:spPr>
        <p:txBody>
          <a:bodyPr>
            <a:spAutoFit/>
          </a:bodyPr>
          <a:lstStyle/>
          <a:p>
            <a:r>
              <a:rPr lang="zh-CN"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盘片格式化牵涉两个不同的程序：</a:t>
            </a:r>
            <a:r>
              <a:rPr lang="en-US"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 </a:t>
            </a:r>
            <a:endParaRPr lang="zh-CN" altLang="en-US" sz="2400" b="1" dirty="0">
              <a:solidFill>
                <a:srgbClr val="00449A"/>
              </a:solidFill>
              <a:latin typeface="华文楷体" panose="02010600040101010101" pitchFamily="2" charset="-122"/>
              <a:ea typeface="华文楷体" panose="02010600040101010101" pitchFamily="2" charset="-122"/>
            </a:endParaRPr>
          </a:p>
        </p:txBody>
      </p:sp>
      <p:sp>
        <p:nvSpPr>
          <p:cNvPr id="4" name="矩形 3"/>
          <p:cNvSpPr/>
          <p:nvPr/>
        </p:nvSpPr>
        <p:spPr>
          <a:xfrm>
            <a:off x="921876" y="2359129"/>
            <a:ext cx="6847804" cy="3873881"/>
          </a:xfrm>
          <a:prstGeom prst="rect">
            <a:avLst/>
          </a:prstGeom>
        </p:spPr>
        <p:txBody>
          <a:bodyPr wrap="square">
            <a:spAutoFit/>
          </a:bodyPr>
          <a:lstStyle/>
          <a:p>
            <a:pPr indent="304800">
              <a:lnSpc>
                <a:spcPct val="125000"/>
              </a:lnSpc>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低级格式化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：物理格式化</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就是将空白的磁盘划分出柱面和磁道，再将磁道划分为若干个扇区，每个扇区又划分出标识部分</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ID</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、间隔区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GAP</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和数据区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DATA</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等。低级格式化是一种损耗性操作，其对硬盘寿命有一定的负面影响。</a:t>
            </a: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高级格式化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就是清除硬盘上的数据、生成</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引导区</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信息、初始化</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表、标注</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逻辑坏道</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等。一般我们重装系统时都是高级格式化</a:t>
            </a:r>
            <a:r>
              <a:rPr lang="zh-CN" altLang="en-US"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73946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745CA8-4FDB-4042-AE4D-2D8EF274A786}"/>
              </a:ext>
            </a:extLst>
          </p:cNvPr>
          <p:cNvSpPr>
            <a:spLocks noGrp="1"/>
          </p:cNvSpPr>
          <p:nvPr>
            <p:ph type="body" sz="quarter" idx="12"/>
          </p:nvPr>
        </p:nvSpPr>
        <p:spPr/>
        <p:txBody>
          <a:bodyPr/>
          <a:lstStyle/>
          <a:p>
            <a:r>
              <a:rPr lang="zh-CN" altLang="zh-CN" sz="2000" kern="100" dirty="0">
                <a:latin typeface="华文楷体" panose="02010600040101010101" pitchFamily="2" charset="-122"/>
                <a:ea typeface="华文楷体" panose="02010600040101010101" pitchFamily="2" charset="-122"/>
                <a:cs typeface="Arial" panose="020B0604020202020204" pitchFamily="34" charset="0"/>
              </a:rPr>
              <a:t>低级格式化</a:t>
            </a:r>
            <a:endParaRPr lang="zh-CN" altLang="en-US" dirty="0"/>
          </a:p>
        </p:txBody>
      </p:sp>
      <p:sp>
        <p:nvSpPr>
          <p:cNvPr id="3" name="内容占位符 2">
            <a:extLst>
              <a:ext uri="{FF2B5EF4-FFF2-40B4-BE49-F238E27FC236}">
                <a16:creationId xmlns:a16="http://schemas.microsoft.com/office/drawing/2014/main" id="{21621581-A941-4B0F-BDF1-02DC4E172384}"/>
              </a:ext>
            </a:extLst>
          </p:cNvPr>
          <p:cNvSpPr>
            <a:spLocks noGrp="1"/>
          </p:cNvSpPr>
          <p:nvPr>
            <p:ph sz="quarter" idx="13"/>
          </p:nvPr>
        </p:nvSpPr>
        <p:spPr/>
        <p:txBody>
          <a:bodyPr/>
          <a:lstStyle/>
          <a:p>
            <a:endParaRPr lang="zh-CN" altLang="en-US"/>
          </a:p>
        </p:txBody>
      </p:sp>
      <p:pic>
        <p:nvPicPr>
          <p:cNvPr id="4" name="Picture 2">
            <a:extLst>
              <a:ext uri="{FF2B5EF4-FFF2-40B4-BE49-F238E27FC236}">
                <a16:creationId xmlns:a16="http://schemas.microsoft.com/office/drawing/2014/main" id="{50116E46-1032-4DFA-9902-5706ACF5C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215" y="823085"/>
            <a:ext cx="5018088" cy="57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9418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A68B0B-7C87-4215-B158-B491D3D72229}"/>
              </a:ext>
            </a:extLst>
          </p:cNvPr>
          <p:cNvSpPr>
            <a:spLocks noGrp="1"/>
          </p:cNvSpPr>
          <p:nvPr>
            <p:ph type="body" sz="quarter" idx="12"/>
          </p:nvPr>
        </p:nvSpPr>
        <p:spPr/>
        <p:txBody>
          <a:bodyPr/>
          <a:lstStyle/>
          <a:p>
            <a:r>
              <a:rPr lang="zh-CN" altLang="zh-CN" sz="2400" kern="100" dirty="0">
                <a:latin typeface="华文楷体" panose="02010600040101010101" pitchFamily="2" charset="-122"/>
                <a:ea typeface="华文楷体" panose="02010600040101010101" pitchFamily="2" charset="-122"/>
                <a:cs typeface="Arial" panose="020B0604020202020204" pitchFamily="34" charset="0"/>
              </a:rPr>
              <a:t>低级格式化</a:t>
            </a:r>
            <a:endParaRPr lang="zh-CN" altLang="en-US" dirty="0"/>
          </a:p>
          <a:p>
            <a:endParaRPr lang="zh-CN" altLang="en-US" dirty="0"/>
          </a:p>
        </p:txBody>
      </p:sp>
      <p:sp>
        <p:nvSpPr>
          <p:cNvPr id="3" name="内容占位符 2">
            <a:extLst>
              <a:ext uri="{FF2B5EF4-FFF2-40B4-BE49-F238E27FC236}">
                <a16:creationId xmlns:a16="http://schemas.microsoft.com/office/drawing/2014/main" id="{70D497DF-3D35-42BE-88FE-08322FD2AFDB}"/>
              </a:ext>
            </a:extLst>
          </p:cNvPr>
          <p:cNvSpPr>
            <a:spLocks noGrp="1"/>
          </p:cNvSpPr>
          <p:nvPr>
            <p:ph sz="quarter" idx="13"/>
          </p:nvPr>
        </p:nvSpPr>
        <p:spPr>
          <a:xfrm>
            <a:off x="638177" y="1304138"/>
            <a:ext cx="8005763" cy="1355172"/>
          </a:xfrm>
        </p:spPr>
        <p:txBody>
          <a:bodyPr>
            <a:normAutofit/>
          </a:bodyPr>
          <a:lstStyle/>
          <a:p>
            <a:r>
              <a:rPr lang="en-US" altLang="zh-CN" sz="2400" dirty="0">
                <a:solidFill>
                  <a:srgbClr val="FF0000"/>
                </a:solidFill>
                <a:ea typeface="MS PGothic" panose="020B0600070205080204" pitchFamily="34" charset="-128"/>
              </a:rPr>
              <a:t>Low-level formatting</a:t>
            </a:r>
            <a:r>
              <a:rPr lang="en-US" altLang="zh-CN" sz="2400" dirty="0">
                <a:ea typeface="MS PGothic" panose="020B0600070205080204" pitchFamily="34" charset="-128"/>
              </a:rPr>
              <a:t>, or </a:t>
            </a:r>
            <a:r>
              <a:rPr lang="en-US" altLang="zh-CN" sz="2400" dirty="0">
                <a:solidFill>
                  <a:srgbClr val="3366FF"/>
                </a:solidFill>
                <a:ea typeface="MS PGothic" panose="020B0600070205080204" pitchFamily="34" charset="-128"/>
              </a:rPr>
              <a:t>physical formatting </a:t>
            </a:r>
            <a:r>
              <a:rPr lang="en-US" altLang="zh-CN" sz="2400" dirty="0">
                <a:ea typeface="MS PGothic" panose="020B0600070205080204" pitchFamily="34" charset="-128"/>
              </a:rPr>
              <a:t>— Dividing a disk into sectors that the disk controller can read and write</a:t>
            </a:r>
          </a:p>
          <a:p>
            <a:endParaRPr lang="zh-CN" altLang="en-US" dirty="0"/>
          </a:p>
        </p:txBody>
      </p:sp>
      <p:pic>
        <p:nvPicPr>
          <p:cNvPr id="4" name="Picture 3">
            <a:extLst>
              <a:ext uri="{FF2B5EF4-FFF2-40B4-BE49-F238E27FC236}">
                <a16:creationId xmlns:a16="http://schemas.microsoft.com/office/drawing/2014/main" id="{53740B3F-14B2-4438-950D-311A1D48F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3933825"/>
            <a:ext cx="900747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61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初始化引导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1400383"/>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Basic </a:t>
            </a:r>
            <a:r>
              <a:rPr lang="en-US" altLang="zh-CN" sz="2000" b="1" kern="0" dirty="0" err="1">
                <a:solidFill>
                  <a:srgbClr val="333333"/>
                </a:solidFill>
                <a:latin typeface="华文楷体" panose="02010600040101010101" pitchFamily="2" charset="-122"/>
                <a:ea typeface="华文楷体" panose="02010600040101010101" pitchFamily="2" charset="-122"/>
                <a:cs typeface="宋体" panose="02010600030101010101" pitchFamily="2" charset="-122"/>
              </a:rPr>
              <a:t>Input/Output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System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，基本输入输出系统）全称是</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ROM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，是只读存储器基本输入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输出系统的简写，它实际是一组被固化到电脑中，为电脑提供最低级最直接的硬件控制的程序</a:t>
            </a:r>
            <a:r>
              <a:rPr lang="zh-CN" altLang="en-US"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689648" y="3092019"/>
            <a:ext cx="7608356" cy="2785378"/>
          </a:xfrm>
          <a:prstGeom prst="rect">
            <a:avLst/>
          </a:prstGeom>
        </p:spPr>
        <p:txBody>
          <a:bodyPr wrap="square">
            <a:spAutoFit/>
          </a:bodyPr>
          <a:lstStyle/>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自诊断程序：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通过读取</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中的内容识别硬件配置，并对其进行自检和初始化；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CMOS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设置程序：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引导过程中，用特殊热键启动，进行设置后，存入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）系统自举装载程序：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在自检成功后将磁盘相对</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扇区上的引导程序装入内存，让其运行以装入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系统；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主要</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I</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O</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设备的驱动程序和中断服务；</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4028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初始化引导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784830"/>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2. MBR</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nvSpPr>
        <p:spPr>
          <a:xfrm>
            <a:off x="556173" y="2273128"/>
            <a:ext cx="7902433" cy="3530069"/>
          </a:xfrm>
          <a:prstGeom prst="rect">
            <a:avLst/>
          </a:prstGeom>
        </p:spPr>
        <p:txBody>
          <a:bodyPr wrap="square">
            <a:spAutoFit/>
          </a:bodyPr>
          <a:lstStyle/>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主引导扇区位于硬盘的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磁道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柱面</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扇区，共</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512bytes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，由三大部分组成：</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硬盘主引导记录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Master Boot Record</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446bytes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）分区表</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Disk Partition Table</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64bytes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）硬盘有效标志</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Magic Number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主引导扇区包含的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，这</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个区域是操作系统无关的，在每块硬盘上都存在；</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是一段可执行程序，由各个操作系统写入不同的代码。</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的存储空间限制为</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446</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字节，</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所做的唯一的事情就是装载第二引导装载程序。</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689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a:t>
            </a:r>
            <a:r>
              <a:rPr lang="zh-CN" altLang="en-US" dirty="0">
                <a:latin typeface="华文楷体" panose="02010600040101010101" pitchFamily="2" charset="-122"/>
                <a:ea typeface="华文楷体" panose="02010600040101010101" pitchFamily="2" charset="-122"/>
              </a:rPr>
              <a:t>初始化引导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3. PBR</a:t>
            </a:r>
            <a:r>
              <a:rPr lang="zh-CN"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4" name="矩形 3"/>
          <p:cNvSpPr/>
          <p:nvPr/>
        </p:nvSpPr>
        <p:spPr>
          <a:xfrm>
            <a:off x="1202915" y="2468813"/>
            <a:ext cx="6535617" cy="2800767"/>
          </a:xfrm>
          <a:prstGeom prst="rect">
            <a:avLst/>
          </a:prstGeom>
        </p:spPr>
        <p:txBody>
          <a:bodyPr wrap="square">
            <a:spAutoFit/>
          </a:bodyPr>
          <a:lstStyle/>
          <a:p>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Partition Boot Record</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）是各个分区自己的引导记录，又称分区引导记录。它是操作系统的引导过程的一个环节，系统启动时顺序</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BIOS -&gt; MBR -&gt; DPT -&gt; PBR-&gt; </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寻找根目录下的可用于引导的程序。它是由</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FORMAT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高级格式化命令写在各个分区开始处第一个扇区（比如说主分区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从</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0</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柱面</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扇区）开始</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那么</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区逻辑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扇区就是</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所存放的位置）的一段数据</a:t>
            </a:r>
            <a:endParaRPr lang="zh-CN" altLang="en-US" sz="2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902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a:t>
            </a:r>
            <a:r>
              <a:rPr lang="zh-CN" altLang="en-US" dirty="0">
                <a:latin typeface="华文楷体" panose="02010600040101010101" pitchFamily="2" charset="-122"/>
                <a:ea typeface="华文楷体" panose="02010600040101010101" pitchFamily="2" charset="-122"/>
              </a:rPr>
              <a:t>初始化引导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MBR</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2" name="矩形 1"/>
          <p:cNvSpPr/>
          <p:nvPr/>
        </p:nvSpPr>
        <p:spPr>
          <a:xfrm>
            <a:off x="945885" y="2294023"/>
            <a:ext cx="7455430" cy="3554819"/>
          </a:xfrm>
          <a:prstGeom prst="rect">
            <a:avLst/>
          </a:prstGeom>
        </p:spPr>
        <p:txBody>
          <a:bodyPr wrap="square">
            <a:spAutoFit/>
          </a:bodyPr>
          <a:lstStyle/>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这是一种传统的引导方式，这种引导方式会读取磁盘中特定位置上储存的汇编程序实现操作系统引导，当在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BIOS</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中设置引导方式为</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Legacy</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时会采用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引导方式</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。计算机启动时会读取磁盘第一扇区中的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主引导记录，其中的汇编程序会执行特定引导功能，如：执行激活分区的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、寻找特定启动程序或加载引导菜单。计算机会按照引导中的指令一步一步启动操作系统。说简单一点这种引导方式（按照</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BIOS-&gt;MBR-&gt;PBR-&gt;OS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顺序将计算机的控制权依次传递）就是认位置不认人的一种启动方式，所以比较容易受到病毒与恶意程序的攻击。</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55340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a:t>
            </a:r>
            <a:r>
              <a:rPr lang="zh-CN" altLang="en-US" dirty="0">
                <a:latin typeface="华文楷体" panose="02010600040101010101" pitchFamily="2" charset="-122"/>
                <a:ea typeface="华文楷体" panose="02010600040101010101" pitchFamily="2" charset="-122"/>
              </a:rPr>
              <a:t>初始化引导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a:t>
            </a:r>
            <a:r>
              <a:rPr lang="en-US" altLang="zh-CN" sz="2400" b="1" dirty="0">
                <a:solidFill>
                  <a:srgbClr val="7030A0"/>
                </a:solidFill>
                <a:latin typeface="华文楷体" panose="02010600040101010101" pitchFamily="2" charset="-122"/>
                <a:ea typeface="华文楷体" panose="02010600040101010101" pitchFamily="2" charset="-122"/>
              </a:rPr>
              <a:t>UEFI </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4" name="矩形 3"/>
          <p:cNvSpPr/>
          <p:nvPr/>
        </p:nvSpPr>
        <p:spPr>
          <a:xfrm>
            <a:off x="941529" y="2530874"/>
            <a:ext cx="7194043" cy="2308324"/>
          </a:xfrm>
          <a:prstGeom prst="rect">
            <a:avLst/>
          </a:prstGeom>
        </p:spPr>
        <p:txBody>
          <a:bodyPr wrap="square">
            <a:spAutoFit/>
          </a:bodyPr>
          <a:lstStyle/>
          <a:p>
            <a:r>
              <a:rPr lang="en-US" altLang="zh-CN" sz="24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新型</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，全称“统一的可扩展固件接口</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，这是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 Intel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为个人电脑固件提出的启动系统的建议标准。其主要目的是为了在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windows</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系统加载</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之前，提供操作系统启动服务。从</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启动的硬盘必须是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GPT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格式，必须是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 7/8/10 64</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不支持</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32</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位系统。</a:t>
            </a:r>
            <a:endParaRPr lang="zh-CN" altLang="en-US"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85935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4CBBD3D-5E0C-4695-B367-C85BA4411172}"/>
              </a:ext>
            </a:extLst>
          </p:cNvPr>
          <p:cNvSpPr>
            <a:spLocks noGrp="1" noChangeArrowheads="1"/>
          </p:cNvSpPr>
          <p:nvPr>
            <p:ph type="title"/>
          </p:nvPr>
        </p:nvSpPr>
        <p:spPr/>
        <p:txBody>
          <a:bodyPr/>
          <a:lstStyle/>
          <a:p>
            <a:pPr eaLnBrk="1" hangingPunct="1"/>
            <a:r>
              <a:rPr lang="en-US" altLang="zh-CN">
                <a:ea typeface="MS PGothic" panose="020B0600070205080204" pitchFamily="34" charset="-128"/>
              </a:rPr>
              <a:t>Disk Management</a:t>
            </a:r>
          </a:p>
        </p:txBody>
      </p:sp>
      <p:sp>
        <p:nvSpPr>
          <p:cNvPr id="72707" name="Rectangle 3" descr="Rectangle: Click to edit Master text styles&#10;Second level&#10;Third level&#10;Fourth level&#10;Fifth level">
            <a:extLst>
              <a:ext uri="{FF2B5EF4-FFF2-40B4-BE49-F238E27FC236}">
                <a16:creationId xmlns:a16="http://schemas.microsoft.com/office/drawing/2014/main" id="{537E5E33-AB09-4AB7-8691-F2A4B83C19A9}"/>
              </a:ext>
            </a:extLst>
          </p:cNvPr>
          <p:cNvSpPr>
            <a:spLocks noGrp="1" noChangeArrowheads="1"/>
          </p:cNvSpPr>
          <p:nvPr>
            <p:ph type="body" idx="1"/>
          </p:nvPr>
        </p:nvSpPr>
        <p:spPr>
          <a:xfrm>
            <a:off x="468313" y="1447800"/>
            <a:ext cx="8142287" cy="4572000"/>
          </a:xfrm>
        </p:spPr>
        <p:txBody>
          <a:bodyPr/>
          <a:lstStyle/>
          <a:p>
            <a:pPr eaLnBrk="1" hangingPunct="1"/>
            <a:r>
              <a:rPr lang="en-US" altLang="zh-CN">
                <a:ea typeface="MS PGothic" panose="020B0600070205080204" pitchFamily="34" charset="-128"/>
              </a:rPr>
              <a:t>To use a disk to hold files, the operating system still needs to record its own data structures on the disk</a:t>
            </a:r>
          </a:p>
          <a:p>
            <a:pPr lvl="1" eaLnBrk="1" hangingPunct="1"/>
            <a:r>
              <a:rPr lang="en-US" altLang="zh-CN">
                <a:solidFill>
                  <a:srgbClr val="3366FF"/>
                </a:solidFill>
              </a:rPr>
              <a:t>Partition</a:t>
            </a:r>
            <a:r>
              <a:rPr lang="en-US" altLang="zh-CN"/>
              <a:t> the disk into one or more groups of cylinders</a:t>
            </a:r>
          </a:p>
          <a:p>
            <a:pPr lvl="1" eaLnBrk="1" hangingPunct="1"/>
            <a:r>
              <a:rPr lang="en-US" altLang="zh-CN">
                <a:solidFill>
                  <a:srgbClr val="FF0000"/>
                </a:solidFill>
              </a:rPr>
              <a:t>Logical formatting</a:t>
            </a:r>
            <a:r>
              <a:rPr lang="en-US" altLang="zh-CN">
                <a:solidFill>
                  <a:srgbClr val="3366FF"/>
                </a:solidFill>
              </a:rPr>
              <a:t> </a:t>
            </a:r>
            <a:r>
              <a:rPr lang="en-US" altLang="zh-CN"/>
              <a:t>or “making a file system”</a:t>
            </a:r>
          </a:p>
          <a:p>
            <a:pPr lvl="1" eaLnBrk="1" hangingPunct="1"/>
            <a:r>
              <a:rPr lang="en-US" altLang="zh-CN"/>
              <a:t>To increase efficiency most file systems group blocks into </a:t>
            </a:r>
            <a:r>
              <a:rPr lang="en-US" altLang="zh-CN">
                <a:solidFill>
                  <a:srgbClr val="3366FF"/>
                </a:solidFill>
              </a:rPr>
              <a:t>clusters</a:t>
            </a:r>
          </a:p>
          <a:p>
            <a:pPr lvl="2" eaLnBrk="1" hangingPunct="1"/>
            <a:r>
              <a:rPr lang="en-US" altLang="zh-CN"/>
              <a:t>Disk I/O done in blocks</a:t>
            </a:r>
          </a:p>
          <a:p>
            <a:pPr lvl="2" eaLnBrk="1" hangingPunct="1"/>
            <a:r>
              <a:rPr lang="en-US" altLang="zh-CN"/>
              <a:t>File I/O done in clusters</a:t>
            </a:r>
          </a:p>
        </p:txBody>
      </p:sp>
    </p:spTree>
    <p:extLst>
      <p:ext uri="{BB962C8B-B14F-4D97-AF65-F5344CB8AC3E}">
        <p14:creationId xmlns:p14="http://schemas.microsoft.com/office/powerpoint/2010/main" val="223192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F13E81F-FA99-4A53-9D40-5BAAAFFFB948}"/>
              </a:ext>
            </a:extLst>
          </p:cNvPr>
          <p:cNvSpPr>
            <a:spLocks noGrp="1" noChangeArrowheads="1"/>
          </p:cNvSpPr>
          <p:nvPr>
            <p:ph type="title"/>
          </p:nvPr>
        </p:nvSpPr>
        <p:spPr>
          <a:xfrm>
            <a:off x="395288" y="77788"/>
            <a:ext cx="7772400" cy="1143000"/>
          </a:xfrm>
        </p:spPr>
        <p:txBody>
          <a:bodyPr/>
          <a:lstStyle/>
          <a:p>
            <a:pPr eaLnBrk="1" hangingPunct="1"/>
            <a:r>
              <a:rPr lang="en-US" altLang="zh-CN">
                <a:ea typeface="MS PGothic" panose="020B0600070205080204" pitchFamily="34" charset="-128"/>
              </a:rPr>
              <a:t> Disk Management</a:t>
            </a:r>
          </a:p>
        </p:txBody>
      </p:sp>
      <p:sp>
        <p:nvSpPr>
          <p:cNvPr id="74755" name="Rectangle 3" descr="Rectangle: Click to edit Master text styles&#10;Second level&#10;Third level&#10;Fourth level&#10;Fifth level">
            <a:extLst>
              <a:ext uri="{FF2B5EF4-FFF2-40B4-BE49-F238E27FC236}">
                <a16:creationId xmlns:a16="http://schemas.microsoft.com/office/drawing/2014/main" id="{4459CDFC-A5B4-4572-9993-EB5ECE1BFC01}"/>
              </a:ext>
            </a:extLst>
          </p:cNvPr>
          <p:cNvSpPr>
            <a:spLocks noGrp="1" noChangeArrowheads="1"/>
          </p:cNvSpPr>
          <p:nvPr>
            <p:ph type="body" idx="1"/>
          </p:nvPr>
        </p:nvSpPr>
        <p:spPr>
          <a:xfrm>
            <a:off x="755650" y="2133600"/>
            <a:ext cx="7635875" cy="2519363"/>
          </a:xfrm>
        </p:spPr>
        <p:txBody>
          <a:bodyPr>
            <a:normAutofit fontScale="85000" lnSpcReduction="10000"/>
          </a:bodyPr>
          <a:lstStyle/>
          <a:p>
            <a:pPr eaLnBrk="1" hangingPunct="1"/>
            <a:r>
              <a:rPr lang="en-US" altLang="zh-CN" sz="2800">
                <a:ea typeface="MS PGothic" panose="020B0600070205080204" pitchFamily="34" charset="-128"/>
              </a:rPr>
              <a:t>Boot block initializes system</a:t>
            </a:r>
          </a:p>
          <a:p>
            <a:pPr lvl="1" eaLnBrk="1" hangingPunct="1"/>
            <a:r>
              <a:rPr lang="en-US" altLang="zh-CN"/>
              <a:t>The bootstrap is stored in ROM</a:t>
            </a:r>
          </a:p>
          <a:p>
            <a:pPr lvl="1" eaLnBrk="1" hangingPunct="1"/>
            <a:r>
              <a:rPr lang="en-US" altLang="zh-CN">
                <a:solidFill>
                  <a:srgbClr val="3366FF"/>
                </a:solidFill>
              </a:rPr>
              <a:t>Bootstrap loader </a:t>
            </a:r>
            <a:r>
              <a:rPr lang="en-US" altLang="zh-CN"/>
              <a:t>program</a:t>
            </a:r>
          </a:p>
          <a:p>
            <a:pPr lvl="1"/>
            <a:r>
              <a:rPr lang="en-US" altLang="zh-CN"/>
              <a:t>Mostly, the only job of bootstrap is to bring in a full bootstrap program from disk</a:t>
            </a:r>
          </a:p>
          <a:p>
            <a:pPr eaLnBrk="1" hangingPunct="1"/>
            <a:r>
              <a:rPr lang="en-US" altLang="zh-CN" sz="2800">
                <a:ea typeface="MS PGothic" panose="020B0600070205080204" pitchFamily="34" charset="-128"/>
              </a:rPr>
              <a:t>Methods such as </a:t>
            </a:r>
            <a:r>
              <a:rPr lang="en-US" altLang="zh-CN" sz="2800">
                <a:solidFill>
                  <a:srgbClr val="3366FF"/>
                </a:solidFill>
                <a:ea typeface="MS PGothic" panose="020B0600070205080204" pitchFamily="34" charset="-128"/>
              </a:rPr>
              <a:t>sector sparing </a:t>
            </a:r>
            <a:r>
              <a:rPr lang="en-US" altLang="zh-CN" sz="2800">
                <a:ea typeface="MS PGothic" panose="020B0600070205080204" pitchFamily="34" charset="-128"/>
              </a:rPr>
              <a:t>used to handle bad blocks</a:t>
            </a:r>
          </a:p>
          <a:p>
            <a:pPr eaLnBrk="1" hangingPunct="1"/>
            <a:r>
              <a:rPr lang="en-US" altLang="zh-CN" sz="2800"/>
              <a:t>Master boot record</a:t>
            </a:r>
          </a:p>
        </p:txBody>
      </p:sp>
    </p:spTree>
    <p:extLst>
      <p:ext uri="{BB962C8B-B14F-4D97-AF65-F5344CB8AC3E}">
        <p14:creationId xmlns:p14="http://schemas.microsoft.com/office/powerpoint/2010/main" val="4496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07474998"/>
              </p:ext>
            </p:extLst>
          </p:nvPr>
        </p:nvGraphicFramePr>
        <p:xfrm>
          <a:off x="309033" y="2387597"/>
          <a:ext cx="8462433" cy="3383469"/>
        </p:xfrm>
        <a:graphic>
          <a:graphicData uri="http://schemas.openxmlformats.org/drawingml/2006/table">
            <a:tbl>
              <a:tblPr firstRow="1" firstCol="1" bandRow="1">
                <a:tableStyleId>{5C22544A-7EE6-4342-B048-85BDC9FD1C3A}</a:tableStyleId>
              </a:tblPr>
              <a:tblGrid>
                <a:gridCol w="2820471">
                  <a:extLst>
                    <a:ext uri="{9D8B030D-6E8A-4147-A177-3AD203B41FA5}">
                      <a16:colId xmlns:a16="http://schemas.microsoft.com/office/drawing/2014/main" val="1018027560"/>
                    </a:ext>
                  </a:extLst>
                </a:gridCol>
                <a:gridCol w="2820471">
                  <a:extLst>
                    <a:ext uri="{9D8B030D-6E8A-4147-A177-3AD203B41FA5}">
                      <a16:colId xmlns:a16="http://schemas.microsoft.com/office/drawing/2014/main" val="67717259"/>
                    </a:ext>
                  </a:extLst>
                </a:gridCol>
                <a:gridCol w="2821491">
                  <a:extLst>
                    <a:ext uri="{9D8B030D-6E8A-4147-A177-3AD203B41FA5}">
                      <a16:colId xmlns:a16="http://schemas.microsoft.com/office/drawing/2014/main" val="2339979020"/>
                    </a:ext>
                  </a:extLst>
                </a:gridCol>
              </a:tblGrid>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对比项目</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固态硬盘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机械硬盘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26176"/>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容量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大</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9886130"/>
                  </a:ext>
                </a:extLst>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读</a:t>
                      </a:r>
                      <a:r>
                        <a:rPr lang="en-US" sz="1800" b="1" kern="100" dirty="0">
                          <a:effectLst/>
                          <a:latin typeface="华文楷体" panose="02010600040101010101" pitchFamily="2" charset="-122"/>
                          <a:ea typeface="华文楷体" panose="02010600040101010101" pitchFamily="2" charset="-122"/>
                        </a:rPr>
                        <a:t>/</a:t>
                      </a:r>
                      <a:r>
                        <a:rPr lang="zh-CN" sz="1800" b="1" kern="100" dirty="0">
                          <a:effectLst/>
                          <a:latin typeface="华文楷体" panose="02010600040101010101" pitchFamily="2" charset="-122"/>
                          <a:ea typeface="华文楷体" panose="02010600040101010101" pitchFamily="2" charset="-122"/>
                        </a:rPr>
                        <a:t>写速度</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极快</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—般</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4285371"/>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写入次数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5000</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100000 </a:t>
                      </a:r>
                      <a:r>
                        <a:rPr lang="zh-CN" sz="1800" b="1" kern="100">
                          <a:effectLst/>
                          <a:latin typeface="华文楷体" panose="02010600040101010101" pitchFamily="2" charset="-122"/>
                          <a:ea typeface="华文楷体" panose="02010600040101010101" pitchFamily="2" charset="-122"/>
                        </a:rPr>
                        <a:t>次</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没有限制</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8537026"/>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工作噪声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有</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5574004"/>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工作温度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331075"/>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防震</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很好</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怕震动</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6358373"/>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重量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458209"/>
                  </a:ext>
                </a:extLst>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价格</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低</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2898944"/>
                  </a:ext>
                </a:extLst>
              </a:tr>
            </a:tbl>
          </a:graphicData>
        </a:graphic>
      </p:graphicFrame>
      <p:sp>
        <p:nvSpPr>
          <p:cNvPr id="5" name="Rectangle 1"/>
          <p:cNvSpPr>
            <a:spLocks noChangeArrowheads="1"/>
          </p:cNvSpPr>
          <p:nvPr/>
        </p:nvSpPr>
        <p:spPr bwMode="auto">
          <a:xfrm>
            <a:off x="1938020" y="1694291"/>
            <a:ext cx="4493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10-1</a:t>
            </a: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固态硬盘和机械硬盘对比</a:t>
            </a:r>
            <a:endParaRPr kumimoji="0" lang="zh-CN"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7"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8"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9" name="矩形 8"/>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60643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B29F595-7642-4C3E-A529-FBCBF4F64D3A}"/>
              </a:ext>
            </a:extLst>
          </p:cNvPr>
          <p:cNvSpPr>
            <a:spLocks noGrp="1" noChangeArrowheads="1"/>
          </p:cNvSpPr>
          <p:nvPr>
            <p:ph type="title"/>
          </p:nvPr>
        </p:nvSpPr>
        <p:spPr/>
        <p:txBody>
          <a:bodyPr/>
          <a:lstStyle/>
          <a:p>
            <a:pPr eaLnBrk="1" hangingPunct="1"/>
            <a:r>
              <a:rPr lang="en-US" altLang="zh-CN">
                <a:ea typeface="MS PGothic" panose="020B0600070205080204" pitchFamily="34" charset="-128"/>
              </a:rPr>
              <a:t>Booting from a Disk (</a:t>
            </a:r>
            <a:r>
              <a:rPr lang="en-US" altLang="zh-CN">
                <a:solidFill>
                  <a:srgbClr val="FF0000"/>
                </a:solidFill>
                <a:ea typeface="MS PGothic" panose="020B0600070205080204" pitchFamily="34" charset="-128"/>
              </a:rPr>
              <a:t>MBR</a:t>
            </a:r>
            <a:r>
              <a:rPr lang="en-US" altLang="zh-CN">
                <a:ea typeface="MS PGothic" panose="020B0600070205080204" pitchFamily="34" charset="-128"/>
              </a:rPr>
              <a:t>)</a:t>
            </a:r>
            <a:endParaRPr lang="en-US" altLang="zh-CN" sz="2400">
              <a:ea typeface="MS PGothic" panose="020B0600070205080204" pitchFamily="34" charset="-128"/>
            </a:endParaRPr>
          </a:p>
        </p:txBody>
      </p:sp>
      <p:pic>
        <p:nvPicPr>
          <p:cNvPr id="76803" name="Picture 5">
            <a:extLst>
              <a:ext uri="{FF2B5EF4-FFF2-40B4-BE49-F238E27FC236}">
                <a16:creationId xmlns:a16="http://schemas.microsoft.com/office/drawing/2014/main" id="{C41EC78D-4A73-497C-90BE-4C0D56275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700213"/>
            <a:ext cx="68453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105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8F25512F-099F-4C02-B513-87D6721D69E3}"/>
              </a:ext>
            </a:extLst>
          </p:cNvPr>
          <p:cNvSpPr>
            <a:spLocks noGrp="1"/>
          </p:cNvSpPr>
          <p:nvPr>
            <p:ph type="title"/>
          </p:nvPr>
        </p:nvSpPr>
        <p:spPr/>
        <p:txBody>
          <a:bodyPr/>
          <a:lstStyle/>
          <a:p>
            <a:r>
              <a:rPr lang="en-US" altLang="zh-CN"/>
              <a:t>Disk Management</a:t>
            </a:r>
            <a:endParaRPr lang="zh-CN" altLang="en-US"/>
          </a:p>
        </p:txBody>
      </p:sp>
      <p:sp>
        <p:nvSpPr>
          <p:cNvPr id="78851" name="内容占位符 2" descr="Rectangle: Click to edit Master text styles&#10;Second level&#10;Third level&#10;Fourth level&#10;Fifth level">
            <a:extLst>
              <a:ext uri="{FF2B5EF4-FFF2-40B4-BE49-F238E27FC236}">
                <a16:creationId xmlns:a16="http://schemas.microsoft.com/office/drawing/2014/main" id="{C3BFB97F-38EB-47E9-9A5B-918038361F03}"/>
              </a:ext>
            </a:extLst>
          </p:cNvPr>
          <p:cNvSpPr>
            <a:spLocks noGrp="1"/>
          </p:cNvSpPr>
          <p:nvPr>
            <p:ph idx="1"/>
          </p:nvPr>
        </p:nvSpPr>
        <p:spPr/>
        <p:txBody>
          <a:bodyPr/>
          <a:lstStyle/>
          <a:p>
            <a:r>
              <a:rPr lang="en-US" altLang="zh-CN" sz="2400" b="1">
                <a:solidFill>
                  <a:srgbClr val="FF0000"/>
                </a:solidFill>
              </a:rPr>
              <a:t>Disk Failure</a:t>
            </a:r>
          </a:p>
          <a:p>
            <a:pPr lvl="1"/>
            <a:r>
              <a:rPr lang="en-US" altLang="zh-CN" sz="2400"/>
              <a:t>Complete failure vs. only one or more sectors defective, bad block</a:t>
            </a:r>
          </a:p>
          <a:p>
            <a:pPr lvl="1"/>
            <a:r>
              <a:rPr lang="en-US" altLang="zh-CN" sz="2400"/>
              <a:t>The data stored in bad blocks are lost</a:t>
            </a:r>
          </a:p>
          <a:p>
            <a:pPr lvl="1"/>
            <a:r>
              <a:rPr lang="en-US" altLang="zh-CN" sz="2400"/>
              <a:t>Method for bad blocks</a:t>
            </a:r>
          </a:p>
          <a:p>
            <a:pPr lvl="2"/>
            <a:r>
              <a:rPr lang="en-US" altLang="zh-CN"/>
              <a:t>Manually: write a special value into FAT entry</a:t>
            </a:r>
          </a:p>
          <a:p>
            <a:pPr lvl="2"/>
            <a:r>
              <a:rPr lang="en-US" altLang="zh-CN"/>
              <a:t>Sector sparing (</a:t>
            </a:r>
            <a:r>
              <a:rPr lang="zh-CN" altLang="en-US"/>
              <a:t>备用</a:t>
            </a:r>
            <a:r>
              <a:rPr lang="en-US" altLang="zh-CN"/>
              <a:t>)</a:t>
            </a:r>
          </a:p>
          <a:p>
            <a:pPr lvl="2"/>
            <a:r>
              <a:rPr lang="en-US" altLang="zh-CN"/>
              <a:t>Sector Slipping (</a:t>
            </a:r>
            <a:r>
              <a:rPr lang="zh-CN" altLang="en-US"/>
              <a:t>滑动</a:t>
            </a:r>
            <a:r>
              <a:rPr lang="en-US" altLang="zh-CN"/>
              <a:t>)</a:t>
            </a:r>
            <a:endParaRPr lang="zh-CN" altLang="en-US"/>
          </a:p>
        </p:txBody>
      </p:sp>
    </p:spTree>
    <p:extLst>
      <p:ext uri="{BB962C8B-B14F-4D97-AF65-F5344CB8AC3E}">
        <p14:creationId xmlns:p14="http://schemas.microsoft.com/office/powerpoint/2010/main" val="981923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直连附加存储</a:t>
            </a:r>
            <a:r>
              <a:rPr lang="en-US" altLang="zh-CN" sz="2400" b="1" dirty="0">
                <a:solidFill>
                  <a:srgbClr val="6C0000"/>
                </a:solidFill>
                <a:latin typeface="华文楷体" panose="02010600040101010101" pitchFamily="2" charset="-122"/>
                <a:ea typeface="华文楷体" panose="02010600040101010101" pitchFamily="2" charset="-122"/>
              </a:rPr>
              <a:t>DAS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39929" y="1610941"/>
            <a:ext cx="6767899" cy="1323439"/>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直接网络存储</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(DAS)</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是指将存储设备通过</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SCSI</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接口或光纤通道直接连接到服务器上的方式。这种连接方式主要应用于单机或两台主机的集群环境中，主要优点是存储容量扩展的实施简单，投入成本少，见效快</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stretch>
            <a:fillRect/>
          </a:stretch>
        </p:blipFill>
        <p:spPr>
          <a:xfrm>
            <a:off x="2410001" y="3014217"/>
            <a:ext cx="3669066" cy="3843783"/>
          </a:xfrm>
          <a:prstGeom prst="rect">
            <a:avLst/>
          </a:prstGeom>
        </p:spPr>
      </p:pic>
    </p:spTree>
    <p:extLst>
      <p:ext uri="{BB962C8B-B14F-4D97-AF65-F5344CB8AC3E}">
        <p14:creationId xmlns:p14="http://schemas.microsoft.com/office/powerpoint/2010/main" val="1017499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网络附加存储</a:t>
            </a:r>
            <a:r>
              <a:rPr lang="en-US" altLang="zh-CN" sz="2400" b="1" dirty="0">
                <a:solidFill>
                  <a:srgbClr val="6C0000"/>
                </a:solidFill>
                <a:latin typeface="华文楷体" panose="02010600040101010101" pitchFamily="2" charset="-122"/>
                <a:ea typeface="华文楷体" panose="02010600040101010101" pitchFamily="2" charset="-122"/>
              </a:rPr>
              <a:t>NAS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18196" y="1531105"/>
            <a:ext cx="7711404" cy="1323439"/>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网络附加存储</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是一种将分布、独立的数据整合为大型、集中化管理的数据中心，以便于对不同主机和应用服务器进行访问的技术。</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中服务器与存储之间的通信使用</a:t>
            </a:r>
            <a:r>
              <a:rPr lang="en-US" altLang="zh-CN" sz="2000" b="1" dirty="0">
                <a:latin typeface="华文楷体" panose="02010600040101010101" pitchFamily="2" charset="-122"/>
                <a:ea typeface="华文楷体" panose="02010600040101010101" pitchFamily="2" charset="-122"/>
              </a:rPr>
              <a:t>TCP/IP</a:t>
            </a:r>
            <a:r>
              <a:rPr lang="zh-CN" altLang="zh-CN" sz="2000" b="1" dirty="0">
                <a:latin typeface="华文楷体" panose="02010600040101010101" pitchFamily="2" charset="-122"/>
                <a:ea typeface="华文楷体" panose="02010600040101010101" pitchFamily="2" charset="-122"/>
              </a:rPr>
              <a:t>协议，数据处理是</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文件级</a:t>
            </a:r>
            <a:r>
              <a:rPr lang="en-US" altLang="zh-CN"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704" y="2529481"/>
            <a:ext cx="4372388" cy="4328519"/>
          </a:xfrm>
          <a:prstGeom prst="rect">
            <a:avLst/>
          </a:prstGeom>
          <a:solidFill>
            <a:schemeClr val="bg1"/>
          </a:solidFill>
        </p:spPr>
      </p:pic>
    </p:spTree>
    <p:extLst>
      <p:ext uri="{BB962C8B-B14F-4D97-AF65-F5344CB8AC3E}">
        <p14:creationId xmlns:p14="http://schemas.microsoft.com/office/powerpoint/2010/main" val="2360294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存储区域网络</a:t>
            </a:r>
            <a:r>
              <a:rPr lang="en-US" altLang="zh-CN" sz="2000" b="1" dirty="0">
                <a:solidFill>
                  <a:srgbClr val="6C0000"/>
                </a:solidFill>
                <a:latin typeface="华文楷体" panose="02010600040101010101" pitchFamily="2" charset="-122"/>
                <a:ea typeface="华文楷体" panose="02010600040101010101" pitchFamily="2" charset="-122"/>
              </a:rPr>
              <a:t>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38177" y="1505368"/>
            <a:ext cx="7371290"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rPr>
              <a:t>SAN(Storage Area Network</a:t>
            </a:r>
            <a:r>
              <a:rPr lang="zh-CN" altLang="zh-CN" sz="2000" b="1" dirty="0">
                <a:latin typeface="华文楷体" panose="02010600040101010101" pitchFamily="2" charset="-122"/>
                <a:ea typeface="华文楷体" panose="02010600040101010101" pitchFamily="2" charset="-122"/>
              </a:rPr>
              <a:t>，存储区域网络</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，通常</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由</a:t>
            </a:r>
            <a:r>
              <a:rPr lang="en-US" altLang="zh-CN" sz="2000" b="1" dirty="0">
                <a:latin typeface="华文楷体" panose="02010600040101010101" pitchFamily="2" charset="-122"/>
                <a:ea typeface="华文楷体" panose="02010600040101010101" pitchFamily="2" charset="-122"/>
              </a:rPr>
              <a:t>RAID</a:t>
            </a:r>
            <a:r>
              <a:rPr lang="zh-CN" altLang="zh-CN" sz="2000" b="1" dirty="0">
                <a:latin typeface="华文楷体" panose="02010600040101010101" pitchFamily="2" charset="-122"/>
                <a:ea typeface="华文楷体" panose="02010600040101010101" pitchFamily="2" charset="-122"/>
              </a:rPr>
              <a:t>阵列连接光纤通道</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Fibre</a:t>
            </a:r>
            <a:r>
              <a:rPr lang="en-US" altLang="zh-CN" sz="2000" b="1" dirty="0">
                <a:latin typeface="华文楷体" panose="02010600040101010101" pitchFamily="2" charset="-122"/>
                <a:ea typeface="华文楷体" panose="02010600040101010101" pitchFamily="2" charset="-122"/>
              </a:rPr>
              <a:t> Channel)</a:t>
            </a:r>
            <a:r>
              <a:rPr lang="zh-CN" altLang="zh-CN" sz="2000" b="1" dirty="0">
                <a:latin typeface="华文楷体" panose="02010600040101010101" pitchFamily="2" charset="-122"/>
                <a:ea typeface="华文楷体" panose="02010600040101010101" pitchFamily="2" charset="-122"/>
              </a:rPr>
              <a:t>组成，</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和服务器以及客户机的数据通信通过</a:t>
            </a:r>
            <a:r>
              <a:rPr lang="en-US" altLang="zh-CN" sz="2000" b="1" dirty="0">
                <a:latin typeface="华文楷体" panose="02010600040101010101" pitchFamily="2" charset="-122"/>
                <a:ea typeface="华文楷体" panose="02010600040101010101" pitchFamily="2" charset="-122"/>
              </a:rPr>
              <a:t>SCSI</a:t>
            </a:r>
            <a:r>
              <a:rPr lang="zh-CN" altLang="zh-CN" sz="2000" b="1" dirty="0">
                <a:latin typeface="华文楷体" panose="02010600040101010101" pitchFamily="2" charset="-122"/>
                <a:ea typeface="华文楷体" panose="02010600040101010101" pitchFamily="2" charset="-122"/>
              </a:rPr>
              <a:t>命令而非</a:t>
            </a:r>
            <a:r>
              <a:rPr lang="en-US" altLang="zh-CN" sz="2000" b="1" dirty="0">
                <a:latin typeface="华文楷体" panose="02010600040101010101" pitchFamily="2" charset="-122"/>
                <a:ea typeface="华文楷体" panose="02010600040101010101" pitchFamily="2" charset="-122"/>
              </a:rPr>
              <a:t>TCP/IP</a:t>
            </a:r>
            <a:r>
              <a:rPr lang="zh-CN" altLang="zh-CN" sz="2000" b="1" dirty="0">
                <a:latin typeface="华文楷体" panose="02010600040101010101" pitchFamily="2" charset="-122"/>
                <a:ea typeface="华文楷体" panose="02010600040101010101" pitchFamily="2" charset="-122"/>
              </a:rPr>
              <a:t>，数据处理是</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块级</a:t>
            </a:r>
            <a:r>
              <a:rPr lang="en-US" altLang="zh-CN"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06" y="2521031"/>
            <a:ext cx="3917685" cy="4336969"/>
          </a:xfrm>
          <a:prstGeom prst="rect">
            <a:avLst/>
          </a:prstGeom>
          <a:solidFill>
            <a:schemeClr val="bg1"/>
          </a:solidFill>
        </p:spPr>
      </p:pic>
    </p:spTree>
    <p:extLst>
      <p:ext uri="{BB962C8B-B14F-4D97-AF65-F5344CB8AC3E}">
        <p14:creationId xmlns:p14="http://schemas.microsoft.com/office/powerpoint/2010/main" val="49714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新的网络存储技术</a:t>
            </a:r>
            <a:r>
              <a:rPr lang="en-US" altLang="zh-CN" sz="2000" b="1" dirty="0">
                <a:solidFill>
                  <a:srgbClr val="6C0000"/>
                </a:solidFill>
                <a:latin typeface="华文楷体" panose="02010600040101010101" pitchFamily="2" charset="-122"/>
                <a:ea typeface="华文楷体" panose="02010600040101010101" pitchFamily="2" charset="-122"/>
              </a:rPr>
              <a:t>IP—SAN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638177" y="1745105"/>
            <a:ext cx="7575938"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网络存储的发展产生了一种新技术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是以</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为基础的</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存储方案，是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存储技术应用的第三阶段，是完全的端到端的、基于</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的全球</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10925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1876190A-9131-4F9D-BE40-B58020E6E193}"/>
              </a:ext>
            </a:extLst>
          </p:cNvPr>
          <p:cNvSpPr>
            <a:spLocks noGrp="1" noChangeArrowheads="1"/>
          </p:cNvSpPr>
          <p:nvPr>
            <p:ph type="title"/>
          </p:nvPr>
        </p:nvSpPr>
        <p:spPr/>
        <p:txBody>
          <a:bodyPr/>
          <a:lstStyle/>
          <a:p>
            <a:r>
              <a:rPr lang="zh-CN" altLang="en-US" dirty="0"/>
              <a:t>廉价磁盘冗余阵列</a:t>
            </a:r>
          </a:p>
        </p:txBody>
      </p:sp>
      <p:sp>
        <p:nvSpPr>
          <p:cNvPr id="389123" name="Rectangle 3" descr="Rectangle: Click to edit Master text styles&#10;Second level&#10;Third level&#10;Fourth level&#10;Fifth level">
            <a:extLst>
              <a:ext uri="{FF2B5EF4-FFF2-40B4-BE49-F238E27FC236}">
                <a16:creationId xmlns:a16="http://schemas.microsoft.com/office/drawing/2014/main" id="{34CFA5DC-F0D9-4D3A-92F2-B2B5DB7C547D}"/>
              </a:ext>
            </a:extLst>
          </p:cNvPr>
          <p:cNvSpPr>
            <a:spLocks noGrp="1" noChangeArrowheads="1"/>
          </p:cNvSpPr>
          <p:nvPr>
            <p:ph type="body" idx="1"/>
          </p:nvPr>
        </p:nvSpPr>
        <p:spPr/>
        <p:txBody>
          <a:bodyPr/>
          <a:lstStyle/>
          <a:p>
            <a:r>
              <a:rPr lang="en-US" altLang="zh-CN" sz="2800" dirty="0"/>
              <a:t>RAID(Redundant Arrays of Inexpensive Disk)。</a:t>
            </a:r>
            <a:r>
              <a:rPr lang="zh-CN" altLang="en-US" sz="2800" dirty="0"/>
              <a:t>由伯克利</a:t>
            </a:r>
            <a:r>
              <a:rPr lang="en-US" altLang="zh-CN" sz="2800" dirty="0"/>
              <a:t>1988</a:t>
            </a:r>
            <a:r>
              <a:rPr lang="zh-CN" altLang="en-US" sz="2800" dirty="0"/>
              <a:t>提出，广泛用于大中型计算机和网络中。</a:t>
            </a:r>
          </a:p>
          <a:p>
            <a:r>
              <a:rPr lang="zh-CN" altLang="en-US" sz="2800" dirty="0"/>
              <a:t>由一台磁盘阵列控制器控制一组磁盘驱动器，组成一个高度可靠、快速的大容量磁盘系统。</a:t>
            </a:r>
          </a:p>
          <a:p>
            <a:r>
              <a:rPr lang="zh-CN" altLang="en-US" sz="2800" dirty="0"/>
              <a:t>1、并行交叉存取 </a:t>
            </a:r>
          </a:p>
          <a:p>
            <a:r>
              <a:rPr lang="en-US" altLang="zh-CN" sz="2800" dirty="0"/>
              <a:t>2、RAID</a:t>
            </a:r>
            <a:r>
              <a:rPr lang="zh-CN" altLang="en-US" sz="2800" dirty="0"/>
              <a:t>分级 </a:t>
            </a:r>
          </a:p>
          <a:p>
            <a:r>
              <a:rPr lang="en-US" altLang="zh-CN" sz="2800" dirty="0"/>
              <a:t>3、RAID</a:t>
            </a:r>
            <a:r>
              <a:rPr lang="zh-CN" altLang="en-US" sz="2800" dirty="0"/>
              <a:t>的优点</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a:extLst>
              <a:ext uri="{FF2B5EF4-FFF2-40B4-BE49-F238E27FC236}">
                <a16:creationId xmlns:a16="http://schemas.microsoft.com/office/drawing/2014/main" id="{D47F824D-3D0F-4933-8882-68E0BCEFD26D}"/>
              </a:ext>
            </a:extLst>
          </p:cNvPr>
          <p:cNvSpPr>
            <a:spLocks noGrp="1" noChangeArrowheads="1"/>
          </p:cNvSpPr>
          <p:nvPr>
            <p:ph type="title"/>
          </p:nvPr>
        </p:nvSpPr>
        <p:spPr/>
        <p:txBody>
          <a:bodyPr/>
          <a:lstStyle/>
          <a:p>
            <a:r>
              <a:rPr lang="zh-CN" altLang="en-US"/>
              <a:t>1、并行交叉存取 </a:t>
            </a:r>
          </a:p>
        </p:txBody>
      </p:sp>
      <p:sp>
        <p:nvSpPr>
          <p:cNvPr id="390147" name="Rectangle 3" descr="Rectangle: Click to edit Master text styles&#10;Second level&#10;Third level&#10;Fourth level&#10;Fifth level">
            <a:extLst>
              <a:ext uri="{FF2B5EF4-FFF2-40B4-BE49-F238E27FC236}">
                <a16:creationId xmlns:a16="http://schemas.microsoft.com/office/drawing/2014/main" id="{5E88F77A-671A-4436-9A7D-5407CCB22E7D}"/>
              </a:ext>
            </a:extLst>
          </p:cNvPr>
          <p:cNvSpPr>
            <a:spLocks noGrp="1" noChangeArrowheads="1"/>
          </p:cNvSpPr>
          <p:nvPr>
            <p:ph type="body" idx="1"/>
          </p:nvPr>
        </p:nvSpPr>
        <p:spPr/>
        <p:txBody>
          <a:bodyPr/>
          <a:lstStyle/>
          <a:p>
            <a:r>
              <a:rPr lang="zh-CN" altLang="en-US">
                <a:solidFill>
                  <a:srgbClr val="FF0369"/>
                </a:solidFill>
              </a:rPr>
              <a:t>加快访问速度</a:t>
            </a:r>
          </a:p>
          <a:p>
            <a:r>
              <a:rPr lang="zh-CN" altLang="en-US"/>
              <a:t>在系统中有多台磁盘驱动器（</a:t>
            </a:r>
            <a:r>
              <a:rPr lang="en-US" altLang="zh-CN"/>
              <a:t>N）。</a:t>
            </a:r>
          </a:p>
          <a:p>
            <a:r>
              <a:rPr lang="zh-CN" altLang="en-US"/>
              <a:t>存放数据时，将数据的第一块放在第一个磁盘上，第</a:t>
            </a:r>
            <a:r>
              <a:rPr lang="en-US" altLang="zh-CN"/>
              <a:t>N</a:t>
            </a:r>
            <a:r>
              <a:rPr lang="zh-CN" altLang="en-US"/>
              <a:t>块放在第</a:t>
            </a:r>
            <a:r>
              <a:rPr lang="en-US" altLang="zh-CN"/>
              <a:t>N</a:t>
            </a:r>
            <a:r>
              <a:rPr lang="zh-CN" altLang="en-US"/>
              <a:t>个磁盘上。</a:t>
            </a:r>
          </a:p>
          <a:p>
            <a:r>
              <a:rPr lang="zh-CN" altLang="en-US"/>
              <a:t>并行读写，极大地提高了速度。</a:t>
            </a:r>
          </a:p>
          <a:p>
            <a:pPr>
              <a:buFont typeface="Wingdings" panose="05000000000000000000" pitchFamily="2" charset="2"/>
              <a:buNone/>
            </a:pP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Text Box 3">
            <a:extLst>
              <a:ext uri="{FF2B5EF4-FFF2-40B4-BE49-F238E27FC236}">
                <a16:creationId xmlns:a16="http://schemas.microsoft.com/office/drawing/2014/main" id="{BE379B24-3288-45B6-AE7D-7B1393D05B8C}"/>
              </a:ext>
            </a:extLst>
          </p:cNvPr>
          <p:cNvSpPr txBox="1">
            <a:spLocks noChangeArrowheads="1"/>
          </p:cNvSpPr>
          <p:nvPr/>
        </p:nvSpPr>
        <p:spPr bwMode="auto">
          <a:xfrm>
            <a:off x="1295400" y="19812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1. 并行交叉存取 </a:t>
            </a:r>
          </a:p>
        </p:txBody>
      </p:sp>
      <p:sp>
        <p:nvSpPr>
          <p:cNvPr id="358404" name="Text Box 4">
            <a:extLst>
              <a:ext uri="{FF2B5EF4-FFF2-40B4-BE49-F238E27FC236}">
                <a16:creationId xmlns:a16="http://schemas.microsoft.com/office/drawing/2014/main" id="{FD277B5F-5987-498A-9EF1-065C1A7A98BE}"/>
              </a:ext>
            </a:extLst>
          </p:cNvPr>
          <p:cNvSpPr txBox="1">
            <a:spLocks noChangeArrowheads="1"/>
          </p:cNvSpPr>
          <p:nvPr/>
        </p:nvSpPr>
        <p:spPr bwMode="auto">
          <a:xfrm>
            <a:off x="2895600" y="5638800"/>
            <a:ext cx="330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磁盘并行交叉存取方式 </a:t>
            </a:r>
          </a:p>
        </p:txBody>
      </p:sp>
      <p:graphicFrame>
        <p:nvGraphicFramePr>
          <p:cNvPr id="358405" name="Object 5">
            <a:extLst>
              <a:ext uri="{FF2B5EF4-FFF2-40B4-BE49-F238E27FC236}">
                <a16:creationId xmlns:a16="http://schemas.microsoft.com/office/drawing/2014/main" id="{933F8F09-E438-41EA-8D87-167AFA9D0B79}"/>
              </a:ext>
            </a:extLst>
          </p:cNvPr>
          <p:cNvGraphicFramePr>
            <a:graphicFrameLocks noChangeAspect="1"/>
          </p:cNvGraphicFramePr>
          <p:nvPr/>
        </p:nvGraphicFramePr>
        <p:xfrm>
          <a:off x="0" y="3200400"/>
          <a:ext cx="9144000" cy="1857375"/>
        </p:xfrm>
        <a:graphic>
          <a:graphicData uri="http://schemas.openxmlformats.org/presentationml/2006/ole">
            <mc:AlternateContent xmlns:mc="http://schemas.openxmlformats.org/markup-compatibility/2006">
              <mc:Choice xmlns:v="urn:schemas-microsoft-com:vml" Requires="v">
                <p:oleObj spid="_x0000_s1032" name="VISIO" r:id="rId3" imgW="3868560" imgH="785160" progId="Visio.Drawing.4">
                  <p:embed/>
                </p:oleObj>
              </mc:Choice>
              <mc:Fallback>
                <p:oleObj name="VISIO" r:id="rId3" imgW="3868560" imgH="785160" progId="Visio.Drawing.4">
                  <p:embed/>
                  <p:pic>
                    <p:nvPicPr>
                      <p:cNvPr id="358405" name="Object 5">
                        <a:extLst>
                          <a:ext uri="{FF2B5EF4-FFF2-40B4-BE49-F238E27FC236}">
                            <a16:creationId xmlns:a16="http://schemas.microsoft.com/office/drawing/2014/main" id="{933F8F09-E438-41EA-8D87-167AFA9D0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91440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a:extLst>
              <a:ext uri="{FF2B5EF4-FFF2-40B4-BE49-F238E27FC236}">
                <a16:creationId xmlns:a16="http://schemas.microsoft.com/office/drawing/2014/main" id="{190FE3AE-72A9-4AB1-861A-BA9DC1B0214B}"/>
              </a:ext>
            </a:extLst>
          </p:cNvPr>
          <p:cNvSpPr>
            <a:spLocks noGrp="1" noChangeArrowheads="1"/>
          </p:cNvSpPr>
          <p:nvPr>
            <p:ph type="title"/>
          </p:nvPr>
        </p:nvSpPr>
        <p:spPr/>
        <p:txBody>
          <a:bodyPr/>
          <a:lstStyle/>
          <a:p>
            <a:r>
              <a:rPr lang="en-US" altLang="zh-CN"/>
              <a:t>2、RAID</a:t>
            </a:r>
            <a:r>
              <a:rPr lang="zh-CN" altLang="en-US"/>
              <a:t>分级 </a:t>
            </a:r>
          </a:p>
        </p:txBody>
      </p:sp>
      <p:sp>
        <p:nvSpPr>
          <p:cNvPr id="391171" name="Rectangle 3" descr="Rectangle: Click to edit Master text styles&#10;Second level&#10;Third level&#10;Fourth level&#10;Fifth level">
            <a:extLst>
              <a:ext uri="{FF2B5EF4-FFF2-40B4-BE49-F238E27FC236}">
                <a16:creationId xmlns:a16="http://schemas.microsoft.com/office/drawing/2014/main" id="{E4B572B9-D5AC-4959-AF66-3868B4713D6A}"/>
              </a:ext>
            </a:extLst>
          </p:cNvPr>
          <p:cNvSpPr>
            <a:spLocks noGrp="1" noChangeArrowheads="1"/>
          </p:cNvSpPr>
          <p:nvPr>
            <p:ph type="body" idx="1"/>
          </p:nvPr>
        </p:nvSpPr>
        <p:spPr/>
        <p:txBody>
          <a:bodyPr/>
          <a:lstStyle/>
          <a:p>
            <a:pPr>
              <a:lnSpc>
                <a:spcPct val="90000"/>
              </a:lnSpc>
            </a:pPr>
            <a:r>
              <a:rPr lang="en-US" altLang="zh-CN"/>
              <a:t>RAID0</a:t>
            </a:r>
            <a:r>
              <a:rPr lang="en-US" altLang="zh-CN">
                <a:latin typeface="Times New Roman" panose="02020603050405020304" pitchFamily="18" charset="0"/>
              </a:rPr>
              <a:t>—</a:t>
            </a:r>
            <a:r>
              <a:rPr lang="en-US" altLang="zh-CN"/>
              <a:t>RAID7</a:t>
            </a:r>
          </a:p>
          <a:p>
            <a:pPr>
              <a:lnSpc>
                <a:spcPct val="90000"/>
              </a:lnSpc>
            </a:pPr>
            <a:r>
              <a:rPr lang="en-US" altLang="zh-CN">
                <a:latin typeface="Times New Roman" panose="02020603050405020304" pitchFamily="18" charset="0"/>
              </a:rPr>
              <a:t>RAID0   </a:t>
            </a:r>
            <a:r>
              <a:rPr lang="zh-CN" altLang="en-US">
                <a:latin typeface="Times New Roman" panose="02020603050405020304" pitchFamily="18" charset="0"/>
              </a:rPr>
              <a:t>提供并行交叉存取（没有冗余能力）</a:t>
            </a:r>
          </a:p>
          <a:p>
            <a:pPr lvl="1">
              <a:lnSpc>
                <a:spcPct val="90000"/>
              </a:lnSpc>
            </a:pPr>
            <a:r>
              <a:rPr lang="zh-CN" altLang="en-US">
                <a:latin typeface="Times New Roman" panose="02020603050405020304" pitchFamily="18" charset="0"/>
              </a:rPr>
              <a:t>至少两个盘</a:t>
            </a:r>
          </a:p>
          <a:p>
            <a:pPr>
              <a:lnSpc>
                <a:spcPct val="90000"/>
              </a:lnSpc>
            </a:pPr>
            <a:endParaRPr lang="zh-CN" altLang="en-US">
              <a:latin typeface="Times New Roman" panose="02020603050405020304" pitchFamily="18" charset="0"/>
            </a:endParaRPr>
          </a:p>
          <a:p>
            <a:pPr>
              <a:lnSpc>
                <a:spcPct val="90000"/>
              </a:lnSpc>
            </a:pPr>
            <a:r>
              <a:rPr lang="en-US" altLang="zh-CN">
                <a:latin typeface="Times New Roman" panose="02020603050405020304" pitchFamily="18" charset="0"/>
              </a:rPr>
              <a:t>RAID1 </a:t>
            </a:r>
            <a:r>
              <a:rPr lang="zh-CN" altLang="en-US">
                <a:latin typeface="Times New Roman" panose="02020603050405020304" pitchFamily="18" charset="0"/>
              </a:rPr>
              <a:t>两个盘，并行交叉存取，并把一个磁盘的数据镜像到另一个磁盘上。利用率50%。比传统镜像盘快。</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光盘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4" name="矩形 3"/>
          <p:cNvSpPr/>
          <p:nvPr/>
        </p:nvSpPr>
        <p:spPr>
          <a:xfrm>
            <a:off x="659939" y="1782445"/>
            <a:ext cx="7618916" cy="3477875"/>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光盘全称为光盘存储器，</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DVD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光盘等光存储介质采用的存储方式与硬盘相同，是以</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二进制</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数据的形式来存储信息。而要在这些光盘上面存储数据，需要借助激光把电脑转换后的二进制数据刻在扁平、具有反射能力的</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盘片</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上</a:t>
            </a:r>
            <a:r>
              <a:rPr lang="zh-CN" altLang="en-US"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449A"/>
                </a:solidFill>
                <a:latin typeface="华文楷体" panose="02010600040101010101" pitchFamily="2" charset="-122"/>
                <a:ea typeface="华文楷体" panose="02010600040101010101" pitchFamily="2" charset="-122"/>
              </a:rPr>
              <a:t>常用的光存储器可分为下列几种类型</a:t>
            </a:r>
            <a:r>
              <a:rPr lang="zh-CN" altLang="en-US" sz="2000" b="1" dirty="0">
                <a:solidFill>
                  <a:srgbClr val="00449A"/>
                </a:solidFill>
                <a:latin typeface="华文楷体" panose="02010600040101010101" pitchFamily="2" charset="-122"/>
                <a:ea typeface="华文楷体" panose="02010600040101010101" pitchFamily="2" charset="-122"/>
              </a:rPr>
              <a:t>：</a:t>
            </a:r>
            <a:br>
              <a:rPr lang="en-US" altLang="zh-CN" sz="2000" b="1" dirty="0">
                <a:solidFill>
                  <a:srgbClr val="00449A"/>
                </a:solidFill>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）只读型光盘存储器（</a:t>
            </a:r>
            <a:r>
              <a:rPr lang="en-US" altLang="zh-CN" sz="2000" b="1" dirty="0">
                <a:latin typeface="华文楷体" panose="02010600040101010101" pitchFamily="2" charset="-122"/>
                <a:ea typeface="华文楷体" panose="02010600040101010101" pitchFamily="2" charset="-122"/>
              </a:rPr>
              <a:t>CD-ROM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Disk-Read Only Memory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br>
              <a:rPr lang="en-US" altLang="zh-CN" sz="2000" b="1" dirty="0">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2</a:t>
            </a:r>
            <a:r>
              <a:rPr lang="zh-CN" altLang="zh-CN" sz="2000" b="1" dirty="0">
                <a:latin typeface="华文楷体" panose="02010600040101010101" pitchFamily="2" charset="-122"/>
                <a:ea typeface="华文楷体" panose="02010600040101010101" pitchFamily="2" charset="-122"/>
              </a:rPr>
              <a:t>）只写一次型光盘存储器（</a:t>
            </a:r>
            <a:r>
              <a:rPr lang="en-US" altLang="zh-CN" sz="2000" b="1" dirty="0">
                <a:latin typeface="华文楷体" panose="02010600040101010101" pitchFamily="2" charset="-122"/>
                <a:ea typeface="华文楷体" panose="02010600040101010101" pitchFamily="2" charset="-122"/>
              </a:rPr>
              <a:t>CD-WORM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Disk-Write Once Read Many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endParaRPr lang="zh-CN" altLang="zh-CN" sz="2000" b="1" dirty="0">
              <a:latin typeface="华文楷体" panose="02010600040101010101" pitchFamily="2" charset="-122"/>
              <a:ea typeface="华文楷体" panose="02010600040101010101" pitchFamily="2" charset="-122"/>
            </a:endParaRPr>
          </a:p>
          <a:p>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3</a:t>
            </a:r>
            <a:r>
              <a:rPr lang="zh-CN" altLang="zh-CN" sz="2000" b="1" dirty="0">
                <a:latin typeface="华文楷体" panose="02010600040101010101" pitchFamily="2" charset="-122"/>
                <a:ea typeface="华文楷体" panose="02010600040101010101" pitchFamily="2" charset="-122"/>
              </a:rPr>
              <a:t>）可重写型光盘存储器。</a:t>
            </a:r>
            <a:r>
              <a:rPr lang="en-US" altLang="zh-CN" sz="2000" b="1" dirty="0">
                <a:latin typeface="华文楷体" panose="02010600040101010101" pitchFamily="2" charset="-122"/>
                <a:ea typeface="华文楷体" panose="0201060004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3" name="矩形 2"/>
          <p:cNvSpPr/>
          <p:nvPr/>
        </p:nvSpPr>
        <p:spPr>
          <a:xfrm>
            <a:off x="2980265" y="4290824"/>
            <a:ext cx="4944534" cy="1938992"/>
          </a:xfrm>
          <a:prstGeom prst="rect">
            <a:avLst/>
          </a:prstGeom>
          <a:solidFill>
            <a:schemeClr val="accent3">
              <a:lumMod val="20000"/>
              <a:lumOff val="80000"/>
            </a:schemeClr>
          </a:solidFill>
          <a:ln>
            <a:solidFill>
              <a:schemeClr val="accent1"/>
            </a:solidFill>
          </a:ln>
        </p:spPr>
        <p:txBody>
          <a:bodyPr wrap="square">
            <a:spAutoFit/>
          </a:bodyPr>
          <a:lstStyle/>
          <a:p>
            <a:pPr indent="266700">
              <a:lnSpc>
                <a:spcPct val="125000"/>
              </a:lnSpc>
            </a:pP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光盘存储器具有下列突出的优点：</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1</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）存储容量大</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2</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）可靠性高</a:t>
            </a:r>
            <a:endPar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 </a:t>
            </a: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3</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）存取速度高。</a:t>
            </a:r>
            <a:endParaRPr lang="zh-CN" altLang="zh-CN" sz="2400" b="1" kern="100" dirty="0">
              <a:solidFill>
                <a:srgbClr val="6C0000"/>
              </a:solidFill>
              <a:latin typeface="Century Gothic" panose="020B050202020202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6377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AutoShape 2">
            <a:extLst>
              <a:ext uri="{FF2B5EF4-FFF2-40B4-BE49-F238E27FC236}">
                <a16:creationId xmlns:a16="http://schemas.microsoft.com/office/drawing/2014/main" id="{E8F2224E-E212-4429-A215-2F1B3057EAB4}"/>
              </a:ext>
            </a:extLst>
          </p:cNvPr>
          <p:cNvSpPr>
            <a:spLocks noChangeArrowheads="1"/>
          </p:cNvSpPr>
          <p:nvPr/>
        </p:nvSpPr>
        <p:spPr bwMode="auto">
          <a:xfrm>
            <a:off x="1752600" y="2514600"/>
            <a:ext cx="1219200" cy="990600"/>
          </a:xfrm>
          <a:prstGeom prst="flowChartMagneticDisk">
            <a:avLst/>
          </a:prstGeom>
          <a:solidFill>
            <a:schemeClr val="accent2"/>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2"/>
                </a:solidFill>
                <a:latin typeface="Times New Roman" panose="02020603050405020304" pitchFamily="18" charset="0"/>
                <a:ea typeface="楷体_GB2312" pitchFamily="49" charset="-122"/>
              </a:rPr>
              <a:t>数据0</a:t>
            </a:r>
          </a:p>
        </p:txBody>
      </p:sp>
      <p:sp>
        <p:nvSpPr>
          <p:cNvPr id="392195" name="AutoShape 3">
            <a:extLst>
              <a:ext uri="{FF2B5EF4-FFF2-40B4-BE49-F238E27FC236}">
                <a16:creationId xmlns:a16="http://schemas.microsoft.com/office/drawing/2014/main" id="{540F0DB0-207D-4C6B-9E00-D61A4AABB41A}"/>
              </a:ext>
            </a:extLst>
          </p:cNvPr>
          <p:cNvSpPr>
            <a:spLocks noChangeArrowheads="1"/>
          </p:cNvSpPr>
          <p:nvPr/>
        </p:nvSpPr>
        <p:spPr bwMode="auto">
          <a:xfrm>
            <a:off x="1752600" y="1828800"/>
            <a:ext cx="1219200" cy="990600"/>
          </a:xfrm>
          <a:prstGeom prst="flowChartMagneticDisk">
            <a:avLst/>
          </a:prstGeom>
          <a:solidFill>
            <a:schemeClr val="accent2"/>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2"/>
                </a:solidFill>
                <a:latin typeface="楷体_GB2312" pitchFamily="49" charset="-122"/>
                <a:ea typeface="楷体_GB2312" pitchFamily="49" charset="-122"/>
              </a:rPr>
              <a:t>数据1</a:t>
            </a:r>
          </a:p>
          <a:p>
            <a:pPr algn="ctr"/>
            <a:r>
              <a:rPr lang="zh-CN" altLang="en-US" b="1">
                <a:solidFill>
                  <a:schemeClr val="tx2"/>
                </a:solidFill>
                <a:latin typeface="楷体_GB2312" pitchFamily="49" charset="-122"/>
                <a:ea typeface="楷体_GB2312" pitchFamily="49" charset="-122"/>
              </a:rPr>
              <a:t>的备份</a:t>
            </a:r>
          </a:p>
        </p:txBody>
      </p:sp>
      <p:sp>
        <p:nvSpPr>
          <p:cNvPr id="392196" name="Rectangle 4">
            <a:extLst>
              <a:ext uri="{FF2B5EF4-FFF2-40B4-BE49-F238E27FC236}">
                <a16:creationId xmlns:a16="http://schemas.microsoft.com/office/drawing/2014/main" id="{0AB37483-B98D-4004-AB2E-76E43B94809A}"/>
              </a:ext>
            </a:extLst>
          </p:cNvPr>
          <p:cNvSpPr>
            <a:spLocks noChangeArrowheads="1"/>
          </p:cNvSpPr>
          <p:nvPr/>
        </p:nvSpPr>
        <p:spPr bwMode="auto">
          <a:xfrm>
            <a:off x="3657600" y="4648200"/>
            <a:ext cx="1295400" cy="685800"/>
          </a:xfrm>
          <a:prstGeom prst="rect">
            <a:avLst/>
          </a:prstGeom>
          <a:solidFill>
            <a:schemeClr val="accent2"/>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solidFill>
                  <a:schemeClr val="tx2"/>
                </a:solidFill>
                <a:latin typeface="Times New Roman" panose="02020603050405020304" pitchFamily="18" charset="0"/>
              </a:rPr>
              <a:t>CPU</a:t>
            </a:r>
          </a:p>
        </p:txBody>
      </p:sp>
      <p:sp>
        <p:nvSpPr>
          <p:cNvPr id="392197" name="Text Box 5" descr="瓦形">
            <a:extLst>
              <a:ext uri="{FF2B5EF4-FFF2-40B4-BE49-F238E27FC236}">
                <a16:creationId xmlns:a16="http://schemas.microsoft.com/office/drawing/2014/main" id="{731B5761-0195-423B-BD57-0C77F6AFA35D}"/>
              </a:ext>
            </a:extLst>
          </p:cNvPr>
          <p:cNvSpPr txBox="1">
            <a:spLocks noChangeArrowheads="1"/>
          </p:cNvSpPr>
          <p:nvPr/>
        </p:nvSpPr>
        <p:spPr bwMode="auto">
          <a:xfrm>
            <a:off x="1866900" y="1371600"/>
            <a:ext cx="952500" cy="457200"/>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99"/>
                </a:solidFill>
                <a:latin typeface="Times New Roman" panose="02020603050405020304" pitchFamily="18" charset="0"/>
                <a:ea typeface="楷体_GB2312" pitchFamily="49" charset="-122"/>
              </a:rPr>
              <a:t>磁盘0</a:t>
            </a:r>
          </a:p>
        </p:txBody>
      </p:sp>
      <p:sp>
        <p:nvSpPr>
          <p:cNvPr id="392198" name="AutoShape 6">
            <a:extLst>
              <a:ext uri="{FF2B5EF4-FFF2-40B4-BE49-F238E27FC236}">
                <a16:creationId xmlns:a16="http://schemas.microsoft.com/office/drawing/2014/main" id="{11F9F23D-1FB7-4579-9EA4-9ABA1C8AF2B9}"/>
              </a:ext>
            </a:extLst>
          </p:cNvPr>
          <p:cNvSpPr>
            <a:spLocks noChangeArrowheads="1"/>
          </p:cNvSpPr>
          <p:nvPr/>
        </p:nvSpPr>
        <p:spPr bwMode="auto">
          <a:xfrm>
            <a:off x="5638800" y="2514600"/>
            <a:ext cx="1219200" cy="990600"/>
          </a:xfrm>
          <a:prstGeom prst="flowChartMagneticDisk">
            <a:avLst/>
          </a:prstGeom>
          <a:solidFill>
            <a:schemeClr val="accent2"/>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2"/>
                </a:solidFill>
                <a:latin typeface="Times New Roman" panose="02020603050405020304" pitchFamily="18" charset="0"/>
                <a:ea typeface="楷体_GB2312" pitchFamily="49" charset="-122"/>
              </a:rPr>
              <a:t>数据1</a:t>
            </a:r>
          </a:p>
        </p:txBody>
      </p:sp>
      <p:sp>
        <p:nvSpPr>
          <p:cNvPr id="392199" name="AutoShape 7">
            <a:extLst>
              <a:ext uri="{FF2B5EF4-FFF2-40B4-BE49-F238E27FC236}">
                <a16:creationId xmlns:a16="http://schemas.microsoft.com/office/drawing/2014/main" id="{7BCD6852-0CE6-4ED5-BCAA-3607D973DFAB}"/>
              </a:ext>
            </a:extLst>
          </p:cNvPr>
          <p:cNvSpPr>
            <a:spLocks noChangeArrowheads="1"/>
          </p:cNvSpPr>
          <p:nvPr/>
        </p:nvSpPr>
        <p:spPr bwMode="auto">
          <a:xfrm>
            <a:off x="5638800" y="1828800"/>
            <a:ext cx="1219200" cy="990600"/>
          </a:xfrm>
          <a:prstGeom prst="flowChartMagneticDisk">
            <a:avLst/>
          </a:prstGeom>
          <a:solidFill>
            <a:schemeClr val="accent2"/>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2"/>
                </a:solidFill>
                <a:latin typeface="楷体_GB2312" pitchFamily="49" charset="-122"/>
                <a:ea typeface="楷体_GB2312" pitchFamily="49" charset="-122"/>
              </a:rPr>
              <a:t>数据0</a:t>
            </a:r>
          </a:p>
          <a:p>
            <a:pPr algn="ctr"/>
            <a:r>
              <a:rPr lang="zh-CN" altLang="en-US" b="1">
                <a:solidFill>
                  <a:schemeClr val="tx2"/>
                </a:solidFill>
                <a:latin typeface="楷体_GB2312" pitchFamily="49" charset="-122"/>
                <a:ea typeface="楷体_GB2312" pitchFamily="49" charset="-122"/>
              </a:rPr>
              <a:t>的备份</a:t>
            </a:r>
          </a:p>
        </p:txBody>
      </p:sp>
      <p:sp>
        <p:nvSpPr>
          <p:cNvPr id="392200" name="Text Box 8" descr="瓦形">
            <a:extLst>
              <a:ext uri="{FF2B5EF4-FFF2-40B4-BE49-F238E27FC236}">
                <a16:creationId xmlns:a16="http://schemas.microsoft.com/office/drawing/2014/main" id="{51901DFF-E5BD-4CD2-968E-F94738D85967}"/>
              </a:ext>
            </a:extLst>
          </p:cNvPr>
          <p:cNvSpPr txBox="1">
            <a:spLocks noChangeArrowheads="1"/>
          </p:cNvSpPr>
          <p:nvPr/>
        </p:nvSpPr>
        <p:spPr bwMode="auto">
          <a:xfrm>
            <a:off x="5753100" y="1371600"/>
            <a:ext cx="952500" cy="457200"/>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2857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99"/>
                </a:solidFill>
                <a:latin typeface="Times New Roman" panose="02020603050405020304" pitchFamily="18" charset="0"/>
                <a:ea typeface="楷体_GB2312" pitchFamily="49" charset="-122"/>
              </a:rPr>
              <a:t>磁盘1</a:t>
            </a:r>
          </a:p>
        </p:txBody>
      </p:sp>
      <p:sp>
        <p:nvSpPr>
          <p:cNvPr id="392201" name="Line 9">
            <a:extLst>
              <a:ext uri="{FF2B5EF4-FFF2-40B4-BE49-F238E27FC236}">
                <a16:creationId xmlns:a16="http://schemas.microsoft.com/office/drawing/2014/main" id="{E3298369-D5CE-49EF-94BB-E5F261576761}"/>
              </a:ext>
            </a:extLst>
          </p:cNvPr>
          <p:cNvSpPr>
            <a:spLocks noChangeShapeType="1"/>
          </p:cNvSpPr>
          <p:nvPr/>
        </p:nvSpPr>
        <p:spPr bwMode="auto">
          <a:xfrm flipH="1" flipV="1">
            <a:off x="2971800" y="2286000"/>
            <a:ext cx="2667000" cy="7620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a:extLst>
              <a:ext uri="{FF2B5EF4-FFF2-40B4-BE49-F238E27FC236}">
                <a16:creationId xmlns:a16="http://schemas.microsoft.com/office/drawing/2014/main" id="{F92B843F-A15F-4C43-A62F-A0BD47E29FDC}"/>
              </a:ext>
            </a:extLst>
          </p:cNvPr>
          <p:cNvSpPr>
            <a:spLocks noChangeShapeType="1"/>
          </p:cNvSpPr>
          <p:nvPr/>
        </p:nvSpPr>
        <p:spPr bwMode="auto">
          <a:xfrm flipV="1">
            <a:off x="2971800" y="2362200"/>
            <a:ext cx="2667000" cy="6858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a:extLst>
              <a:ext uri="{FF2B5EF4-FFF2-40B4-BE49-F238E27FC236}">
                <a16:creationId xmlns:a16="http://schemas.microsoft.com/office/drawing/2014/main" id="{4573433C-762B-405C-896C-17CB3C0EDA0D}"/>
              </a:ext>
            </a:extLst>
          </p:cNvPr>
          <p:cNvSpPr>
            <a:spLocks noChangeShapeType="1"/>
          </p:cNvSpPr>
          <p:nvPr/>
        </p:nvSpPr>
        <p:spPr bwMode="auto">
          <a:xfrm flipH="1" flipV="1">
            <a:off x="2362200" y="3505200"/>
            <a:ext cx="1600200" cy="114300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a:extLst>
              <a:ext uri="{FF2B5EF4-FFF2-40B4-BE49-F238E27FC236}">
                <a16:creationId xmlns:a16="http://schemas.microsoft.com/office/drawing/2014/main" id="{868FCACE-80E3-47AC-B714-15EEED75326A}"/>
              </a:ext>
            </a:extLst>
          </p:cNvPr>
          <p:cNvSpPr>
            <a:spLocks noChangeShapeType="1"/>
          </p:cNvSpPr>
          <p:nvPr/>
        </p:nvSpPr>
        <p:spPr bwMode="auto">
          <a:xfrm flipV="1">
            <a:off x="4648200" y="3505200"/>
            <a:ext cx="1600200" cy="114300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Rectangle 13">
            <a:extLst>
              <a:ext uri="{FF2B5EF4-FFF2-40B4-BE49-F238E27FC236}">
                <a16:creationId xmlns:a16="http://schemas.microsoft.com/office/drawing/2014/main" id="{B5D6C630-5CF1-4D81-B381-BD8B4D803B5A}"/>
              </a:ext>
            </a:extLst>
          </p:cNvPr>
          <p:cNvSpPr>
            <a:spLocks noGrp="1" noChangeArrowheads="1"/>
          </p:cNvSpPr>
          <p:nvPr>
            <p:ph type="title"/>
          </p:nvPr>
        </p:nvSpPr>
        <p:spPr/>
        <p:txBody>
          <a:bodyPr/>
          <a:lstStyle/>
          <a:p>
            <a:r>
              <a:rPr lang="zh-CN" altLang="en-US"/>
              <a:t>图</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a:extLst>
              <a:ext uri="{FF2B5EF4-FFF2-40B4-BE49-F238E27FC236}">
                <a16:creationId xmlns:a16="http://schemas.microsoft.com/office/drawing/2014/main" id="{BF48908A-9B28-489E-9F13-D2CF08415C59}"/>
              </a:ext>
            </a:extLst>
          </p:cNvPr>
          <p:cNvSpPr>
            <a:spLocks noGrp="1" noChangeArrowheads="1"/>
          </p:cNvSpPr>
          <p:nvPr>
            <p:ph type="title"/>
          </p:nvPr>
        </p:nvSpPr>
        <p:spPr/>
        <p:txBody>
          <a:bodyPr/>
          <a:lstStyle/>
          <a:p>
            <a:endParaRPr lang="zh-CN" altLang="en-US"/>
          </a:p>
        </p:txBody>
      </p:sp>
      <p:sp>
        <p:nvSpPr>
          <p:cNvPr id="393220" name="Rectangle 4" descr="Rectangle: Click to edit Master text styles&#10;Second level&#10;Third level&#10;Fourth level&#10;Fifth level">
            <a:extLst>
              <a:ext uri="{FF2B5EF4-FFF2-40B4-BE49-F238E27FC236}">
                <a16:creationId xmlns:a16="http://schemas.microsoft.com/office/drawing/2014/main" id="{1C22451F-2326-4E1D-83CB-2B5D077FD426}"/>
              </a:ext>
            </a:extLst>
          </p:cNvPr>
          <p:cNvSpPr>
            <a:spLocks noGrp="1" noChangeArrowheads="1"/>
          </p:cNvSpPr>
          <p:nvPr>
            <p:ph type="body" idx="1"/>
          </p:nvPr>
        </p:nvSpPr>
        <p:spPr>
          <a:noFill/>
          <a:ln/>
        </p:spPr>
        <p:txBody>
          <a:bodyPr/>
          <a:lstStyle/>
          <a:p>
            <a:r>
              <a:rPr lang="en-US" altLang="zh-CN"/>
              <a:t>RAID3   </a:t>
            </a:r>
            <a:r>
              <a:rPr lang="zh-CN" altLang="en-US"/>
              <a:t>利用一个校验盘来完成容错。</a:t>
            </a:r>
          </a:p>
          <a:p>
            <a:pPr>
              <a:buFont typeface="Wingdings" panose="05000000000000000000" pitchFamily="2" charset="2"/>
              <a:buNone/>
            </a:pPr>
            <a:endParaRPr lang="zh-CN" altLang="en-US"/>
          </a:p>
          <a:p>
            <a:r>
              <a:rPr lang="en-US" altLang="zh-CN"/>
              <a:t>RAID5  </a:t>
            </a:r>
            <a:r>
              <a:rPr lang="zh-CN" altLang="en-US"/>
              <a:t>无专门校验盘，校验数据分布在多个盘上。</a:t>
            </a:r>
            <a:r>
              <a:rPr lang="en-US" altLang="zh-CN"/>
              <a:t>  </a:t>
            </a:r>
            <a:r>
              <a:rPr lang="zh-CN" altLang="en-US"/>
              <a:t>一个磁盘故障时，控制器可从其他尚存的磁盘上重新恢复/生成丢失的数据而不影响数据的可用性 。常用于</a:t>
            </a:r>
            <a:r>
              <a:rPr lang="en-US" altLang="zh-CN"/>
              <a:t>I/O</a:t>
            </a:r>
            <a:r>
              <a:rPr lang="zh-CN" altLang="en-US"/>
              <a:t>较频繁的事务处理。</a:t>
            </a:r>
          </a:p>
          <a:p>
            <a:endParaRPr lang="en-US" altLang="zh-CN">
              <a:latin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74E5A0C9-9814-425E-A86B-68DF68F835B5}"/>
              </a:ext>
            </a:extLst>
          </p:cNvPr>
          <p:cNvSpPr>
            <a:spLocks noGrp="1" noChangeArrowheads="1"/>
          </p:cNvSpPr>
          <p:nvPr>
            <p:ph type="title"/>
          </p:nvPr>
        </p:nvSpPr>
        <p:spPr/>
        <p:txBody>
          <a:bodyPr/>
          <a:lstStyle/>
          <a:p>
            <a:r>
              <a:rPr lang="en-US" altLang="zh-CN"/>
              <a:t>3、RAID</a:t>
            </a:r>
            <a:r>
              <a:rPr lang="zh-CN" altLang="en-US"/>
              <a:t>的优点</a:t>
            </a:r>
          </a:p>
        </p:txBody>
      </p:sp>
      <p:sp>
        <p:nvSpPr>
          <p:cNvPr id="394243" name="Rectangle 3" descr="Rectangle: Click to edit Master text styles&#10;Second level&#10;Third level&#10;Fourth level&#10;Fifth level">
            <a:extLst>
              <a:ext uri="{FF2B5EF4-FFF2-40B4-BE49-F238E27FC236}">
                <a16:creationId xmlns:a16="http://schemas.microsoft.com/office/drawing/2014/main" id="{D7034611-771F-4521-9D35-F057C33DDC5B}"/>
              </a:ext>
            </a:extLst>
          </p:cNvPr>
          <p:cNvSpPr>
            <a:spLocks noGrp="1" noChangeArrowheads="1"/>
          </p:cNvSpPr>
          <p:nvPr>
            <p:ph type="body" idx="1"/>
          </p:nvPr>
        </p:nvSpPr>
        <p:spPr/>
        <p:txBody>
          <a:bodyPr/>
          <a:lstStyle/>
          <a:p>
            <a:r>
              <a:rPr lang="zh-CN" altLang="en-US"/>
              <a:t>可靠性高。除了</a:t>
            </a:r>
            <a:r>
              <a:rPr lang="en-US" altLang="zh-CN"/>
              <a:t>RAID0，</a:t>
            </a:r>
            <a:r>
              <a:rPr lang="zh-CN" altLang="en-US"/>
              <a:t>其余各级都采用了容错技术。某个磁盘损坏时，不会造成数据丢失。</a:t>
            </a:r>
          </a:p>
          <a:p>
            <a:r>
              <a:rPr lang="zh-CN" altLang="en-US"/>
              <a:t>速度快。可并行存取。</a:t>
            </a:r>
          </a:p>
          <a:p>
            <a:r>
              <a:rPr lang="zh-CN" altLang="en-US"/>
              <a:t>性能/价格比高。利用</a:t>
            </a:r>
            <a:r>
              <a:rPr lang="en-US" altLang="zh-CN"/>
              <a:t>RAID</a:t>
            </a:r>
            <a:r>
              <a:rPr lang="zh-CN" altLang="en-US"/>
              <a:t>技术实现的大容量快速存储器，同大型磁盘系统相比，体积和价格都是后者的1/3。可靠性更高</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4FFE88-260B-4309-82EC-452241DF17DD}"/>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D7655898-8A88-405B-90A9-CF56A8FDFA6E}"/>
              </a:ext>
            </a:extLst>
          </p:cNvPr>
          <p:cNvSpPr>
            <a:spLocks noGrp="1"/>
          </p:cNvSpPr>
          <p:nvPr>
            <p:ph sz="quarter" idx="13"/>
          </p:nvPr>
        </p:nvSpPr>
        <p:spPr>
          <a:xfrm>
            <a:off x="638177" y="1304138"/>
            <a:ext cx="8005763" cy="2353462"/>
          </a:xfrm>
        </p:spPr>
        <p:txBody>
          <a:bodyPr>
            <a:noAutofit/>
          </a:bodyPr>
          <a:lstStyle/>
          <a:p>
            <a:r>
              <a:rPr lang="zh-CN" altLang="en-US" sz="2000" b="0" dirty="0">
                <a:latin typeface="黑体" panose="02010609060101010101" pitchFamily="49" charset="-122"/>
                <a:ea typeface="黑体" panose="02010609060101010101" pitchFamily="49" charset="-122"/>
              </a:rPr>
              <a:t>用</a:t>
            </a:r>
            <a:r>
              <a:rPr lang="en-US" altLang="zh-CN" sz="2000" b="0" dirty="0">
                <a:latin typeface="黑体" panose="02010609060101010101" pitchFamily="49" charset="-122"/>
                <a:ea typeface="黑体" panose="02010609060101010101" pitchFamily="49" charset="-122"/>
              </a:rPr>
              <a:t>RAID</a:t>
            </a:r>
            <a:r>
              <a:rPr lang="zh-CN" altLang="en-US" sz="2000" b="0" dirty="0">
                <a:latin typeface="黑体" panose="02010609060101010101" pitchFamily="49" charset="-122"/>
                <a:ea typeface="黑体" panose="02010609060101010101" pitchFamily="49" charset="-122"/>
              </a:rPr>
              <a:t>的好处简单的说就是：安全性高，速度快，数据容量超大。</a:t>
            </a:r>
            <a:endParaRPr lang="en-US" altLang="zh-CN" sz="2000" b="0" dirty="0">
              <a:latin typeface="黑体" panose="02010609060101010101" pitchFamily="49" charset="-122"/>
              <a:ea typeface="黑体" panose="02010609060101010101" pitchFamily="49" charset="-122"/>
            </a:endParaRPr>
          </a:p>
          <a:p>
            <a:endParaRPr lang="en-US" altLang="zh-CN" sz="2000" b="0" dirty="0">
              <a:latin typeface="黑体" panose="02010609060101010101" pitchFamily="49" charset="-122"/>
              <a:ea typeface="黑体" panose="02010609060101010101" pitchFamily="49" charset="-122"/>
            </a:endParaRPr>
          </a:p>
          <a:p>
            <a:pPr>
              <a:lnSpc>
                <a:spcPct val="120000"/>
              </a:lnSpc>
            </a:pPr>
            <a:r>
              <a:rPr lang="zh-CN" altLang="en-US" sz="2000" b="0" dirty="0">
                <a:latin typeface="黑体" panose="02010609060101010101" pitchFamily="49" charset="-122"/>
                <a:ea typeface="黑体" panose="02010609060101010101" pitchFamily="49" charset="-122"/>
              </a:rPr>
              <a:t>磁盘阵列可以把硬盘</a:t>
            </a:r>
            <a:r>
              <a:rPr lang="zh-CN" altLang="en-US" sz="2000" b="0" dirty="0">
                <a:latin typeface="黑体" panose="02010609060101010101" pitchFamily="49" charset="-122"/>
                <a:ea typeface="黑体" panose="02010609060101010101" pitchFamily="49" charset="-122"/>
                <a:hlinkClick r:id="rId2"/>
              </a:rPr>
              <a:t>系统可靠性</a:t>
            </a:r>
            <a:r>
              <a:rPr lang="zh-CN" altLang="en-US" sz="2000" b="0" dirty="0">
                <a:latin typeface="黑体" panose="02010609060101010101" pitchFamily="49" charset="-122"/>
                <a:ea typeface="黑体" panose="02010609060101010101" pitchFamily="49" charset="-122"/>
              </a:rPr>
              <a:t>提高到接近百分之百的程度。 磁盘阵列可以改善硬盘</a:t>
            </a:r>
            <a:r>
              <a:rPr lang="zh-CN" altLang="en-US" sz="2000" b="0" dirty="0">
                <a:latin typeface="黑体" panose="02010609060101010101" pitchFamily="49" charset="-122"/>
                <a:ea typeface="黑体" panose="02010609060101010101" pitchFamily="49" charset="-122"/>
                <a:hlinkClick r:id="rId3"/>
              </a:rPr>
              <a:t>系统的可靠性</a:t>
            </a:r>
            <a:r>
              <a:rPr lang="zh-CN" altLang="en-US" sz="2000" b="0" dirty="0">
                <a:latin typeface="黑体" panose="02010609060101010101" pitchFamily="49" charset="-122"/>
                <a:ea typeface="黑体" panose="02010609060101010101" pitchFamily="49" charset="-122"/>
              </a:rPr>
              <a:t>。因为某一硬盘中的数据可以从其它硬盘的数据中重新产生出来（例如</a:t>
            </a:r>
            <a:r>
              <a:rPr lang="en-US" altLang="zh-CN" sz="2000" b="0" dirty="0">
                <a:latin typeface="黑体" panose="02010609060101010101" pitchFamily="49" charset="-122"/>
                <a:ea typeface="黑体" panose="02010609060101010101" pitchFamily="49" charset="-122"/>
              </a:rPr>
              <a:t>RAID 5</a:t>
            </a:r>
            <a:r>
              <a:rPr lang="zh-CN" altLang="en-US" sz="2000" b="0" dirty="0">
                <a:latin typeface="黑体" panose="02010609060101010101" pitchFamily="49" charset="-122"/>
                <a:ea typeface="黑体" panose="02010609060101010101" pitchFamily="49" charset="-122"/>
              </a:rPr>
              <a:t>），所以很少会有机会使整个硬盘系统失效。硬盘子系统的可靠性因而大大改善了</a:t>
            </a:r>
            <a:endParaRPr lang="en-US" altLang="zh-CN" sz="2000" b="0" dirty="0">
              <a:latin typeface="黑体" panose="02010609060101010101" pitchFamily="49" charset="-122"/>
              <a:ea typeface="黑体" panose="02010609060101010101" pitchFamily="49" charset="-122"/>
            </a:endParaRPr>
          </a:p>
          <a:p>
            <a:pPr>
              <a:lnSpc>
                <a:spcPct val="120000"/>
              </a:lnSpc>
            </a:pPr>
            <a:endParaRPr lang="en-US" altLang="zh-CN" sz="2000" b="0" dirty="0">
              <a:latin typeface="黑体" panose="02010609060101010101" pitchFamily="49" charset="-122"/>
              <a:ea typeface="黑体" panose="02010609060101010101" pitchFamily="49" charset="-122"/>
            </a:endParaRPr>
          </a:p>
          <a:p>
            <a:pPr>
              <a:lnSpc>
                <a:spcPct val="120000"/>
              </a:lnSpc>
            </a:pPr>
            <a:r>
              <a:rPr lang="zh-CN" altLang="en-US" sz="2000" b="0" dirty="0">
                <a:latin typeface="黑体" panose="02010609060101010101" pitchFamily="49" charset="-122"/>
                <a:ea typeface="黑体" panose="02010609060101010101" pitchFamily="49" charset="-122"/>
              </a:rPr>
              <a:t>单一硬盘系统的可用性比没有</a:t>
            </a:r>
            <a:r>
              <a:rPr lang="zh-CN" altLang="en-US" sz="2000" b="0" dirty="0">
                <a:latin typeface="黑体" panose="02010609060101010101" pitchFamily="49" charset="-122"/>
                <a:ea typeface="黑体" panose="02010609060101010101" pitchFamily="49" charset="-122"/>
                <a:hlinkClick r:id="rId4"/>
              </a:rPr>
              <a:t>数据冗余</a:t>
            </a:r>
            <a:r>
              <a:rPr lang="zh-CN" altLang="en-US" sz="2000" b="0" dirty="0">
                <a:latin typeface="黑体" panose="02010609060101010101" pitchFamily="49" charset="-122"/>
                <a:ea typeface="黑体" panose="02010609060101010101" pitchFamily="49" charset="-122"/>
              </a:rPr>
              <a:t>的磁盘阵列要好，而冗余磁盘阵列的可用性比单个硬盘的好得多。因为</a:t>
            </a:r>
            <a:r>
              <a:rPr lang="zh-CN" altLang="en-US" sz="2000" b="0" dirty="0">
                <a:latin typeface="黑体" panose="02010609060101010101" pitchFamily="49" charset="-122"/>
                <a:ea typeface="黑体" panose="02010609060101010101" pitchFamily="49" charset="-122"/>
                <a:hlinkClick r:id="rId5"/>
              </a:rPr>
              <a:t>冗余</a:t>
            </a:r>
            <a:r>
              <a:rPr lang="zh-CN" altLang="en-US" sz="2000" b="0" dirty="0">
                <a:latin typeface="黑体" panose="02010609060101010101" pitchFamily="49" charset="-122"/>
                <a:ea typeface="黑体" panose="02010609060101010101" pitchFamily="49" charset="-122"/>
              </a:rPr>
              <a:t>磁盘阵列允许单个硬盘出错，而继续正常工作。此外，一个</a:t>
            </a:r>
            <a:r>
              <a:rPr lang="zh-CN" altLang="en-US" sz="2000" b="0" dirty="0">
                <a:latin typeface="黑体" panose="02010609060101010101" pitchFamily="49" charset="-122"/>
                <a:ea typeface="黑体" panose="02010609060101010101" pitchFamily="49" charset="-122"/>
                <a:hlinkClick r:id="rId6"/>
              </a:rPr>
              <a:t>硬盘故障</a:t>
            </a:r>
            <a:r>
              <a:rPr lang="zh-CN" altLang="en-US" sz="2000" b="0" dirty="0">
                <a:latin typeface="黑体" panose="02010609060101010101" pitchFamily="49" charset="-122"/>
                <a:ea typeface="黑体" panose="02010609060101010101" pitchFamily="49" charset="-122"/>
              </a:rPr>
              <a:t>后的系统恢复时间也大大缩短（与从磁带恢复数据相比）。</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062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云存储</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460161"/>
            <a:ext cx="7389671" cy="2015936"/>
          </a:xfrm>
          <a:prstGeom prst="rect">
            <a:avLst/>
          </a:prstGeom>
        </p:spPr>
        <p:txBody>
          <a:bodyPr wrap="square">
            <a:spAutoFit/>
          </a:bodyPr>
          <a:lstStyle/>
          <a:p>
            <a:pPr>
              <a:lnSpc>
                <a:spcPct val="125000"/>
              </a:lnSpc>
              <a:spcAft>
                <a:spcPts val="0"/>
              </a:spcAft>
            </a:pP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云存储是在云计算</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(Cloud computing)</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概念上延伸和发展出来的一个新的概念。云计算是分布式处理、并行处理和网格计算的发展，是透过网络将庞大的计算处理程序自动分拆成无数个较小的子程序，再交由多部服务器所组成的庞大系统经计算分析之后将处理结果回传给用户。</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pic>
        <p:nvPicPr>
          <p:cNvPr id="9" name="图片 8" descr="https://ss2.bdstatic.com/70cFvnSh_Q1YnxGkpoWK1HF6hhy/it/u=2242366592,2858387722&amp;fm=26&amp;gp=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569" y="3285067"/>
            <a:ext cx="5681698" cy="3158013"/>
          </a:xfrm>
          <a:prstGeom prst="rect">
            <a:avLst/>
          </a:prstGeom>
          <a:noFill/>
          <a:ln>
            <a:noFill/>
          </a:ln>
        </p:spPr>
      </p:pic>
    </p:spTree>
    <p:extLst>
      <p:ext uri="{BB962C8B-B14F-4D97-AF65-F5344CB8AC3E}">
        <p14:creationId xmlns:p14="http://schemas.microsoft.com/office/powerpoint/2010/main" val="2783373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CEA841-416E-46FE-826E-4E40EE68800B}"/>
              </a:ext>
            </a:extLst>
          </p:cNvPr>
          <p:cNvSpPr>
            <a:spLocks noGrp="1"/>
          </p:cNvSpPr>
          <p:nvPr>
            <p:ph type="title"/>
          </p:nvPr>
        </p:nvSpPr>
        <p:spPr/>
        <p:txBody>
          <a:bodyPr/>
          <a:lstStyle/>
          <a:p>
            <a:r>
              <a:rPr lang="en-US" altLang="zh-CN" dirty="0" err="1"/>
              <a:t>OpenEuler</a:t>
            </a:r>
            <a:endParaRPr lang="zh-CN" altLang="en-US" dirty="0"/>
          </a:p>
        </p:txBody>
      </p:sp>
      <p:sp>
        <p:nvSpPr>
          <p:cNvPr id="5" name="内容占位符 4">
            <a:extLst>
              <a:ext uri="{FF2B5EF4-FFF2-40B4-BE49-F238E27FC236}">
                <a16:creationId xmlns:a16="http://schemas.microsoft.com/office/drawing/2014/main" id="{7ECA81DF-DE17-4C07-9E26-C720AE0D03D0}"/>
              </a:ext>
            </a:extLst>
          </p:cNvPr>
          <p:cNvSpPr>
            <a:spLocks noGrp="1"/>
          </p:cNvSpPr>
          <p:nvPr>
            <p:ph idx="1"/>
          </p:nvPr>
        </p:nvSpPr>
        <p:spPr/>
        <p:txBody>
          <a:bodyPr/>
          <a:lstStyle/>
          <a:p>
            <a:r>
              <a:rPr lang="zh-CN" altLang="en-US" dirty="0"/>
              <a:t>华为自研的加锁机制：</a:t>
            </a:r>
            <a:r>
              <a:rPr lang="en-US" altLang="zh-CN" dirty="0"/>
              <a:t>NUMA-Aware </a:t>
            </a:r>
            <a:r>
              <a:rPr lang="en-US" altLang="zh-CN" dirty="0" err="1"/>
              <a:t>Qspinlock</a:t>
            </a:r>
            <a:endParaRPr lang="en-US" altLang="zh-CN" dirty="0"/>
          </a:p>
          <a:p>
            <a:endParaRPr lang="en-US" altLang="zh-CN" dirty="0"/>
          </a:p>
          <a:p>
            <a:r>
              <a:rPr lang="zh-CN" altLang="en-US" dirty="0"/>
              <a:t>多核调度内容</a:t>
            </a:r>
            <a:endParaRPr lang="en-US" altLang="zh-CN" dirty="0"/>
          </a:p>
          <a:p>
            <a:endParaRPr lang="en-US" altLang="zh-CN" dirty="0"/>
          </a:p>
          <a:p>
            <a:r>
              <a:rPr lang="zh-CN" altLang="en-US" dirty="0"/>
              <a:t>内存屏障技术</a:t>
            </a:r>
          </a:p>
        </p:txBody>
      </p:sp>
    </p:spTree>
    <p:extLst>
      <p:ext uri="{BB962C8B-B14F-4D97-AF65-F5344CB8AC3E}">
        <p14:creationId xmlns:p14="http://schemas.microsoft.com/office/powerpoint/2010/main" val="384036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磁带</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5" name="矩形 4"/>
          <p:cNvSpPr/>
          <p:nvPr/>
        </p:nvSpPr>
        <p:spPr>
          <a:xfrm>
            <a:off x="813328" y="1722000"/>
            <a:ext cx="7006432" cy="1631216"/>
          </a:xfrm>
          <a:prstGeom prst="rect">
            <a:avLst/>
          </a:prstGeom>
        </p:spPr>
        <p:txBody>
          <a:bodyPr wrap="square">
            <a:spAutoFit/>
          </a:bodyPr>
          <a:lstStyle/>
          <a:p>
            <a:pPr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磁带存储器则是</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以磁带为存储介质，由</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磁带机</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及其控制器组成的存储设备，是计算机的一种辅助存储器。磁带机由磁带传动机构和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磁头</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等组成，能驱动磁带相对磁头运动，用磁头进行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电磁转换</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，在磁带上顺序地记录或读出数据。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1186613" y="3585516"/>
            <a:ext cx="4063933" cy="400110"/>
          </a:xfrm>
          <a:prstGeom prst="rect">
            <a:avLst/>
          </a:prstGeom>
        </p:spPr>
        <p:txBody>
          <a:bodyPr wrap="non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磁带存储器以顺序方式存取数据</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1224677" y="4208433"/>
            <a:ext cx="6361455" cy="707886"/>
          </a:xfrm>
          <a:prstGeom prst="rect">
            <a:avLst/>
          </a:prstGeom>
        </p:spPr>
        <p:txBody>
          <a:bodyPr wrap="squar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存储容量</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很大，但查找速度慢，一般用做后备</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存储装置</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75661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磁盘结构</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5" y="1827016"/>
            <a:ext cx="4971481" cy="3597597"/>
          </a:xfrm>
          <a:prstGeom prst="rect">
            <a:avLst/>
          </a:prstGeom>
        </p:spPr>
      </p:pic>
      <p:pic>
        <p:nvPicPr>
          <p:cNvPr id="5" name="图片 4"/>
          <p:cNvPicPr>
            <a:picLocks noChangeAspect="1"/>
          </p:cNvPicPr>
          <p:nvPr/>
        </p:nvPicPr>
        <p:blipFill>
          <a:blip r:embed="rId4"/>
          <a:stretch>
            <a:fillRect/>
          </a:stretch>
        </p:blipFill>
        <p:spPr>
          <a:xfrm>
            <a:off x="4500391" y="1118136"/>
            <a:ext cx="4233144" cy="4709373"/>
          </a:xfrm>
          <a:prstGeom prst="rect">
            <a:avLst/>
          </a:prstGeom>
        </p:spPr>
      </p:pic>
    </p:spTree>
    <p:extLst>
      <p:ext uri="{BB962C8B-B14F-4D97-AF65-F5344CB8AC3E}">
        <p14:creationId xmlns:p14="http://schemas.microsoft.com/office/powerpoint/2010/main" val="27783649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磁盘工作原理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85" y="1699549"/>
            <a:ext cx="7127848" cy="4341242"/>
          </a:xfrm>
          <a:prstGeom prst="rect">
            <a:avLst/>
          </a:prstGeom>
        </p:spPr>
      </p:pic>
    </p:spTree>
    <p:extLst>
      <p:ext uri="{BB962C8B-B14F-4D97-AF65-F5344CB8AC3E}">
        <p14:creationId xmlns:p14="http://schemas.microsoft.com/office/powerpoint/2010/main" val="102666634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6536</TotalTime>
  <Words>4136</Words>
  <Application>Microsoft Office PowerPoint</Application>
  <PresentationFormat>全屏显示(4:3)</PresentationFormat>
  <Paragraphs>378</Paragraphs>
  <Slides>66</Slides>
  <Notes>18</Notes>
  <HiddenSlides>0</HiddenSlides>
  <MMClips>0</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1</vt:i4>
      </vt:variant>
      <vt:variant>
        <vt:lpstr>幻灯片标题</vt:lpstr>
      </vt:variant>
      <vt:variant>
        <vt:i4>66</vt:i4>
      </vt:variant>
    </vt:vector>
  </HeadingPairs>
  <TitlesOfParts>
    <vt:vector size="89" baseType="lpstr">
      <vt:lpstr>DotumChe</vt:lpstr>
      <vt:lpstr>MS PGothic</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Helvetica</vt:lpstr>
      <vt:lpstr>Tahoma</vt:lpstr>
      <vt:lpstr>Times New Roman</vt:lpstr>
      <vt:lpstr>Wingdings</vt:lpstr>
      <vt:lpstr>模板页面</vt:lpstr>
      <vt:lpstr>Custom Design</vt:lpstr>
      <vt:lpstr>1_模板页面</vt:lpstr>
      <vt:lpstr>1_Custom Design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Moving-head Disk Mechanism</vt:lpstr>
      <vt:lpstr>侧视图</vt:lpstr>
      <vt:lpstr>俯视图</vt:lpstr>
      <vt:lpstr>磁盘概述</vt:lpstr>
      <vt:lpstr>柱面、磁头、扇区</vt:lpstr>
      <vt:lpstr>柱面、磁头、扇区</vt:lpstr>
      <vt:lpstr>柱面、磁头、扇区</vt:lpstr>
      <vt:lpstr>柱面、磁头、扇区</vt:lpstr>
      <vt:lpstr>PowerPoint 演示文稿</vt:lpstr>
      <vt:lpstr>PowerPoint 演示文稿</vt:lpstr>
      <vt:lpstr>PowerPoint 演示文稿</vt:lpstr>
      <vt:lpstr>PowerPoint 演示文稿</vt:lpstr>
      <vt:lpstr>【思考】</vt:lpstr>
      <vt:lpstr>PowerPoint 演示文稿</vt:lpstr>
      <vt:lpstr>PowerPoint 演示文稿</vt:lpstr>
      <vt:lpstr>PowerPoint 演示文稿</vt:lpstr>
      <vt:lpstr>FCFS</vt:lpstr>
      <vt:lpstr>PowerPoint 演示文稿</vt:lpstr>
      <vt:lpstr>PowerPoint 演示文稿</vt:lpstr>
      <vt:lpstr>Disk Scheduling</vt:lpstr>
      <vt:lpstr>最短寻道时间优先</vt:lpstr>
      <vt:lpstr>PowerPoint 演示文稿</vt:lpstr>
      <vt:lpstr>SCAN (Cont.)</vt:lpstr>
      <vt:lpstr>扫描算法（电梯算法）</vt:lpstr>
      <vt:lpstr>PowerPoint 演示文稿</vt:lpstr>
      <vt:lpstr>C-SCAN (Cont)               167</vt:lpstr>
      <vt:lpstr>单向扫描调度算法</vt:lpstr>
      <vt:lpstr>PowerPoint 演示文稿</vt:lpstr>
      <vt:lpstr>C-LOOK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Disk Management</vt:lpstr>
      <vt:lpstr> Disk Management</vt:lpstr>
      <vt:lpstr>Booting from a Disk (MBR)</vt:lpstr>
      <vt:lpstr>Disk Management</vt:lpstr>
      <vt:lpstr>PowerPoint 演示文稿</vt:lpstr>
      <vt:lpstr>PowerPoint 演示文稿</vt:lpstr>
      <vt:lpstr>PowerPoint 演示文稿</vt:lpstr>
      <vt:lpstr>PowerPoint 演示文稿</vt:lpstr>
      <vt:lpstr>廉价磁盘冗余阵列</vt:lpstr>
      <vt:lpstr>1、并行交叉存取 </vt:lpstr>
      <vt:lpstr>PowerPoint 演示文稿</vt:lpstr>
      <vt:lpstr>2、RAID分级 </vt:lpstr>
      <vt:lpstr>图</vt:lpstr>
      <vt:lpstr>PowerPoint 演示文稿</vt:lpstr>
      <vt:lpstr>3、RAID的优点</vt:lpstr>
      <vt:lpstr>PowerPoint 演示文稿</vt:lpstr>
      <vt:lpstr>PowerPoint 演示文稿</vt:lpstr>
      <vt:lpstr>PowerPoint 演示文稿</vt:lpstr>
      <vt:lpstr>OpenEuler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1091</cp:revision>
  <dcterms:created xsi:type="dcterms:W3CDTF">2015-08-18T02:51:00Z</dcterms:created>
  <dcterms:modified xsi:type="dcterms:W3CDTF">2022-11-17T02:26:20Z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